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44"/>
  </p:notesMasterIdLst>
  <p:sldIdLst>
    <p:sldId id="274" r:id="rId2"/>
    <p:sldId id="571" r:id="rId3"/>
    <p:sldId id="661" r:id="rId4"/>
    <p:sldId id="662" r:id="rId5"/>
    <p:sldId id="572" r:id="rId6"/>
    <p:sldId id="276" r:id="rId7"/>
    <p:sldId id="449" r:id="rId8"/>
    <p:sldId id="450" r:id="rId9"/>
    <p:sldId id="650" r:id="rId10"/>
    <p:sldId id="654" r:id="rId11"/>
    <p:sldId id="573" r:id="rId12"/>
    <p:sldId id="556" r:id="rId13"/>
    <p:sldId id="557" r:id="rId14"/>
    <p:sldId id="558" r:id="rId15"/>
    <p:sldId id="559" r:id="rId16"/>
    <p:sldId id="560" r:id="rId17"/>
    <p:sldId id="561" r:id="rId18"/>
    <p:sldId id="563" r:id="rId19"/>
    <p:sldId id="616" r:id="rId20"/>
    <p:sldId id="618" r:id="rId21"/>
    <p:sldId id="619" r:id="rId22"/>
    <p:sldId id="655" r:id="rId23"/>
    <p:sldId id="620" r:id="rId24"/>
    <p:sldId id="621" r:id="rId25"/>
    <p:sldId id="622" r:id="rId26"/>
    <p:sldId id="623" r:id="rId27"/>
    <p:sldId id="624" r:id="rId28"/>
    <p:sldId id="625" r:id="rId29"/>
    <p:sldId id="626" r:id="rId30"/>
    <p:sldId id="574" r:id="rId31"/>
    <p:sldId id="455" r:id="rId32"/>
    <p:sldId id="463" r:id="rId33"/>
    <p:sldId id="462" r:id="rId34"/>
    <p:sldId id="457" r:id="rId35"/>
    <p:sldId id="456" r:id="rId36"/>
    <p:sldId id="664" r:id="rId37"/>
    <p:sldId id="461" r:id="rId38"/>
    <p:sldId id="575" r:id="rId39"/>
    <p:sldId id="634" r:id="rId40"/>
    <p:sldId id="635" r:id="rId41"/>
    <p:sldId id="663" r:id="rId42"/>
    <p:sldId id="379" r:id="rId43"/>
  </p:sldIdLst>
  <p:sldSz cx="9144000" cy="6858000" type="screen4x3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1C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69" autoAdjust="0"/>
    <p:restoredTop sz="91429" autoAdjust="0"/>
  </p:normalViewPr>
  <p:slideViewPr>
    <p:cSldViewPr snapToGrid="0">
      <p:cViewPr varScale="1">
        <p:scale>
          <a:sx n="112" d="100"/>
          <a:sy n="112" d="100"/>
        </p:scale>
        <p:origin x="160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C333ABA6-B72D-4ED4-A6E7-13A0DAE65F1A}" type="datetimeFigureOut">
              <a:rPr lang="en-US" smtClean="0"/>
              <a:t>2/16/23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14463" y="1162050"/>
            <a:ext cx="4181475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ADC303B9-2C3E-4EA0-A819-58B20A5A84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0827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2279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7822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2639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4980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7570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2369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1612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1075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3298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7077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48291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230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Always</a:t>
            </a:r>
            <a:r>
              <a:rPr lang="en-US" baseline="0" dirty="0"/>
              <a:t> new approaches and applications for DS so adjustments and active learning is paramount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8804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Piazza is not customer service</a:t>
            </a:r>
          </a:p>
          <a:p>
            <a:r>
              <a:rPr lang="en-US" dirty="0"/>
              <a:t>Respect is expected among cohort and instructors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1024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8784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6987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3671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8B90E-0779-4C36-915C-6F05FCD89456}" type="datetime1">
              <a:rPr lang="en-US" smtClean="0"/>
              <a:t>2/16/23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10464275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080030"/>
            <a:ext cx="7886700" cy="512064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EA29D-D431-42FE-B7B6-AAE4454C77D3}" type="datetime1">
              <a:rPr lang="en-US" smtClean="0"/>
              <a:t>2/16/23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7001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1209821"/>
            <a:ext cx="1971675" cy="4967141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223889"/>
            <a:ext cx="5800725" cy="4953074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D8A1E-EA8F-46C1-B891-AE0C00D9C314}" type="datetime1">
              <a:rPr lang="en-US" smtClean="0"/>
              <a:t>2/16/23</a:t>
            </a:fld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tle 1"/>
          <p:cNvSpPr txBox="1">
            <a:spLocks/>
          </p:cNvSpPr>
          <p:nvPr userDrawn="1"/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7653325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111347"/>
            <a:ext cx="7886700" cy="51206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3EFC8-4232-4598-94F6-94C0EBAFC469}" type="datetime1">
              <a:rPr lang="en-US" smtClean="0"/>
              <a:t>2/16/23</a:t>
            </a:fld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36693441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61074-1C18-4AE7-957D-F18524378C85}" type="datetime1">
              <a:rPr lang="en-US" smtClean="0"/>
              <a:t>2/16/23</a:t>
            </a:fld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36072859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192583"/>
            <a:ext cx="3886200" cy="496906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192583"/>
            <a:ext cx="3886200" cy="496906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E256C-8D9A-4404-B47D-41A1AE514425}" type="datetime1">
              <a:rPr lang="en-US" smtClean="0"/>
              <a:t>2/16/23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34812236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132519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956431"/>
            <a:ext cx="3868340" cy="420521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132519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956431"/>
            <a:ext cx="3887391" cy="420521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2154-9035-4012-8189-BAAB61C5A5EE}" type="datetime1">
              <a:rPr lang="en-US" smtClean="0"/>
              <a:t>2/16/23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4968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2/16/23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33619834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6E382-4F61-4E24-BE1A-377EC83D0E3A}" type="datetime1">
              <a:rPr lang="en-US" smtClean="0"/>
              <a:t>2/16/23</a:t>
            </a:fld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25230394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1083212"/>
            <a:ext cx="4629150" cy="5078437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097279"/>
            <a:ext cx="2949178" cy="5064369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2EED6-FC16-45B9-B8C4-2BC5DBA88325}" type="datetime1">
              <a:rPr lang="en-US" smtClean="0"/>
              <a:t>2/16/23</a:t>
            </a:fld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30353837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1139483"/>
            <a:ext cx="4629150" cy="5022166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181685"/>
            <a:ext cx="2949178" cy="497996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9512B-4F1D-43D7-8819-2F53FEF69650}" type="datetime1">
              <a:rPr lang="en-US" smtClean="0"/>
              <a:t>2/16/23</a:t>
            </a:fld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31597911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108176"/>
            <a:ext cx="7886700" cy="5120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437B94-E2BF-44DC-ADC5-B05FC9934E9D}" type="datetime1">
              <a:rPr lang="en-US" smtClean="0"/>
              <a:t>2/16/23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78980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edwardkwartler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7" Type="http://schemas.openxmlformats.org/officeDocument/2006/relationships/image" Target="../media/image20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png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7.png"/><Relationship Id="rId7" Type="http://schemas.openxmlformats.org/officeDocument/2006/relationships/image" Target="../media/image39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.jpeg"/><Relationship Id="rId5" Type="http://schemas.openxmlformats.org/officeDocument/2006/relationships/image" Target="../media/image38.png"/><Relationship Id="rId10" Type="http://schemas.openxmlformats.org/officeDocument/2006/relationships/image" Target="../media/image35.png"/><Relationship Id="rId4" Type="http://schemas.openxmlformats.org/officeDocument/2006/relationships/image" Target="../media/image27.jpeg"/><Relationship Id="rId9" Type="http://schemas.openxmlformats.org/officeDocument/2006/relationships/image" Target="../media/image41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rstudio.cloud/" TargetMode="Externa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support.rstudio.com/hc/en-us/articles/200713893-Uploading-and-Downloading-Files" TargetMode="Externa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tiff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github.com/kwartler/Hult_Visualizing-Analyzing-Data-with-R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1.sv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mycourses.hult.edu/courses/3389827" TargetMode="External"/><Relationship Id="rId2" Type="http://schemas.openxmlformats.org/officeDocument/2006/relationships/hyperlink" Target="https://mycourses.hult.edu/courses/3389826" TargetMode="Externa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github.com/kwartler/Hult_Visualizing-Analyzing-Data-with-R" TargetMode="External"/><Relationship Id="rId4" Type="http://schemas.openxmlformats.org/officeDocument/2006/relationships/hyperlink" Target="mailto:edward.kwartler@hult.edu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wartler/Hult_Visualizing-Analyzing-Data-with-R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Viz &amp; Analysis w/R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Ted Kwartler</a:t>
            </a:r>
          </a:p>
          <a:p>
            <a:r>
              <a:rPr lang="en-US" dirty="0">
                <a:hlinkClick r:id="rId3"/>
              </a:rPr>
              <a:t>https://www.linkedin.com/in/edwardkwartler/</a:t>
            </a:r>
            <a:endParaRPr lang="en-US" dirty="0"/>
          </a:p>
          <a:p>
            <a:r>
              <a:rPr lang="en-US" dirty="0" err="1"/>
              <a:t>edwardkwartler@fas.Harvard.edu</a:t>
            </a:r>
            <a:r>
              <a:rPr lang="en-US" dirty="0"/>
              <a:t> </a:t>
            </a:r>
          </a:p>
          <a:p>
            <a:r>
              <a:rPr lang="en-US" dirty="0" err="1"/>
              <a:t>edward.kwartler@Hult.edu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16ED1-7FD0-4E08-88B2-804348048DA8}" type="datetime1">
              <a:rPr lang="en-US" smtClean="0"/>
              <a:t>2/16/23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799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2/16/23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Your professor loves memes.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pic>
        <p:nvPicPr>
          <p:cNvPr id="6" name="Picture 2" descr="Image result for meme hard work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649" y="1223901"/>
            <a:ext cx="2181297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Image result for meme hard wor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881" y="1223901"/>
            <a:ext cx="2419049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Image result for meme hard work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2575" y="1223901"/>
            <a:ext cx="18288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Image result for learning is hard mem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181" y="3493904"/>
            <a:ext cx="2092449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 descr="Image result for learning is hard mem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0962" y="3493904"/>
            <a:ext cx="265067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2" descr="Image result for programming  is hard meme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7775" y="3493904"/>
            <a:ext cx="24384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17234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614363" y="1111250"/>
          <a:ext cx="7915275" cy="27736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42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12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111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Start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Item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Introductions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Syllabus Review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Break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Intro to 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 Installation, environment &amp; git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Simple R Scripting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423708"/>
                  </a:ext>
                </a:extLst>
              </a:tr>
            </a:tbl>
          </a:graphicData>
        </a:graphic>
      </p:graphicFrame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9E99B-5349-415A-8E56-8E989211A366}" type="datetime1">
              <a:rPr lang="en-US" smtClean="0"/>
              <a:t>2/16/23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6489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 to 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Learning Objectives</a:t>
            </a:r>
          </a:p>
          <a:p>
            <a:r>
              <a:rPr lang="en-US" dirty="0"/>
              <a:t>What is R?</a:t>
            </a:r>
          </a:p>
          <a:p>
            <a:r>
              <a:rPr lang="en-US" dirty="0"/>
              <a:t>What is R Studio?</a:t>
            </a:r>
          </a:p>
          <a:p>
            <a:r>
              <a:rPr lang="en-US" dirty="0"/>
              <a:t>Scripting Structure in this course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3EFC8-4232-4598-94F6-94C0EBAFC469}" type="datetime1">
              <a:rPr lang="en-US" smtClean="0"/>
              <a:t>2/16/23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7" name="Rectangle 6"/>
          <p:cNvSpPr/>
          <p:nvPr/>
        </p:nvSpPr>
        <p:spPr>
          <a:xfrm>
            <a:off x="504496" y="5580993"/>
            <a:ext cx="7819696" cy="3468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Why?  This ensures a basic fluency before the course really starts.</a:t>
            </a:r>
          </a:p>
        </p:txBody>
      </p:sp>
    </p:spTree>
    <p:extLst>
      <p:ext uri="{BB962C8B-B14F-4D97-AF65-F5344CB8AC3E}">
        <p14:creationId xmlns:p14="http://schemas.microsoft.com/office/powerpoint/2010/main" val="7054365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>
          <a:xfrm>
            <a:off x="601266" y="1279664"/>
            <a:ext cx="2949178" cy="3331846"/>
          </a:xfrm>
        </p:spPr>
        <p:txBody>
          <a:bodyPr>
            <a:normAutofit/>
          </a:bodyPr>
          <a:lstStyle/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en-US" sz="2400" dirty="0"/>
              <a:t>Flexible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en-US" sz="2400" dirty="0"/>
              <a:t>Open source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en-US" sz="2400" dirty="0"/>
              <a:t>Academic &amp; growing in industry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en-US" sz="2400" dirty="0"/>
              <a:t>Language agnostic, SQL, Weka, C, Fortran, Java </a:t>
            </a:r>
            <a:r>
              <a:rPr lang="en-US" sz="2400" dirty="0" err="1"/>
              <a:t>etc</a:t>
            </a:r>
            <a:endParaRPr lang="en-US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2EED6-FC16-45B9-B8C4-2BC5DBA88325}" type="datetime1">
              <a:rPr lang="en-US" smtClean="0"/>
              <a:t>2/16/23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13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R?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930651" y="1279664"/>
            <a:ext cx="4629150" cy="354142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28600" y="5171087"/>
            <a:ext cx="8686800" cy="4813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R is a language &amp; environment for statistical computing and graphics. It is the </a:t>
            </a:r>
            <a:r>
              <a:rPr lang="en-US" sz="1400" b="1" dirty="0">
                <a:solidFill>
                  <a:schemeClr val="accent5"/>
                </a:solidFill>
              </a:rPr>
              <a:t>most popular statistical software</a:t>
            </a:r>
            <a:r>
              <a:rPr lang="en-US" sz="1400" dirty="0"/>
              <a:t> in circulation today and is used by more than </a:t>
            </a:r>
            <a:r>
              <a:rPr lang="en-US" sz="1400" b="1" dirty="0">
                <a:solidFill>
                  <a:schemeClr val="accent5"/>
                </a:solidFill>
              </a:rPr>
              <a:t>2 million</a:t>
            </a:r>
            <a:r>
              <a:rPr lang="en-US" sz="1400" dirty="0"/>
              <a:t> data scientists &amp; statisticians worldwide.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486275" y="5655307"/>
            <a:ext cx="444341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i="1" dirty="0"/>
              <a:t>How Companies Use R to Compete in a Data-Driven World, </a:t>
            </a:r>
            <a:r>
              <a:rPr lang="en-US" sz="1050" dirty="0"/>
              <a:t>Data-informed.com</a:t>
            </a:r>
          </a:p>
        </p:txBody>
      </p:sp>
      <p:pic>
        <p:nvPicPr>
          <p:cNvPr id="11" name="Picture 2" descr="C:\Users\n0232877\AppData\Local\Microsoft\Windows\Temporary Internet Files\Content.IE5\FRTMVNL1\R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7936" y="14288"/>
            <a:ext cx="1363200" cy="1035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81369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>
          <a:xfrm>
            <a:off x="214313" y="1285875"/>
            <a:ext cx="2257425" cy="3331846"/>
          </a:xfrm>
        </p:spPr>
        <p:txBody>
          <a:bodyPr>
            <a:normAutofit/>
          </a:bodyPr>
          <a:lstStyle/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en-US" sz="2400" dirty="0"/>
              <a:t>IDE – Integrated Development Environment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en-US" sz="2000" dirty="0"/>
              <a:t>Adds additional functionality e.g. </a:t>
            </a:r>
            <a:r>
              <a:rPr lang="en-US" sz="2000" dirty="0" err="1"/>
              <a:t>git</a:t>
            </a:r>
            <a:r>
              <a:rPr lang="en-US" sz="2000" dirty="0"/>
              <a:t>, shiny projects, markdown templates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2EED6-FC16-45B9-B8C4-2BC5DBA88325}" type="datetime1">
              <a:rPr lang="en-US" smtClean="0"/>
              <a:t>2/16/23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14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R Studio?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9" name="Rectangle 8"/>
          <p:cNvSpPr/>
          <p:nvPr/>
        </p:nvSpPr>
        <p:spPr>
          <a:xfrm>
            <a:off x="228600" y="5055814"/>
            <a:ext cx="8686800" cy="7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 studio is the most popular IDE for R although there are others &amp;  you don’t actually need it to execute R code.  </a:t>
            </a:r>
          </a:p>
        </p:txBody>
      </p:sp>
      <p:pic>
        <p:nvPicPr>
          <p:cNvPr id="12" name="Picture 2" descr="Image result for r studio 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5296" y="28576"/>
            <a:ext cx="1005840" cy="1005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8803" y="1285875"/>
            <a:ext cx="6635197" cy="3400174"/>
          </a:xfrm>
          <a:prstGeom prst="rect">
            <a:avLst/>
          </a:prstGeom>
          <a:ln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17042840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14"/>
          <p:cNvSpPr/>
          <p:nvPr/>
        </p:nvSpPr>
        <p:spPr>
          <a:xfrm>
            <a:off x="1009652" y="3471856"/>
            <a:ext cx="6883357" cy="1143000"/>
          </a:xfrm>
          <a:custGeom>
            <a:avLst/>
            <a:gdLst>
              <a:gd name="connsiteX0" fmla="*/ 1180004 w 6883357"/>
              <a:gd name="connsiteY0" fmla="*/ 0 h 1143000"/>
              <a:gd name="connsiteX1" fmla="*/ 5703353 w 6883357"/>
              <a:gd name="connsiteY1" fmla="*/ 0 h 1143000"/>
              <a:gd name="connsiteX2" fmla="*/ 6883357 w 6883357"/>
              <a:gd name="connsiteY2" fmla="*/ 1143000 h 1143000"/>
              <a:gd name="connsiteX3" fmla="*/ 0 w 6883357"/>
              <a:gd name="connsiteY3" fmla="*/ 1143000 h 1143000"/>
              <a:gd name="connsiteX4" fmla="*/ 1180004 w 6883357"/>
              <a:gd name="connsiteY4" fmla="*/ 0 h 114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83357" h="1143000">
                <a:moveTo>
                  <a:pt x="1180004" y="0"/>
                </a:moveTo>
                <a:lnTo>
                  <a:pt x="5703353" y="0"/>
                </a:lnTo>
                <a:lnTo>
                  <a:pt x="6883357" y="1143000"/>
                </a:lnTo>
                <a:lnTo>
                  <a:pt x="0" y="1143000"/>
                </a:lnTo>
                <a:lnTo>
                  <a:pt x="1180004" y="0"/>
                </a:lnTo>
                <a:close/>
              </a:path>
            </a:pathLst>
          </a:cu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/>
          <p:cNvSpPr/>
          <p:nvPr/>
        </p:nvSpPr>
        <p:spPr>
          <a:xfrm>
            <a:off x="2228850" y="1235949"/>
            <a:ext cx="4472090" cy="2190750"/>
          </a:xfrm>
          <a:custGeom>
            <a:avLst/>
            <a:gdLst>
              <a:gd name="connsiteX0" fmla="*/ 2261675 w 4523349"/>
              <a:gd name="connsiteY0" fmla="*/ 0 h 2190750"/>
              <a:gd name="connsiteX1" fmla="*/ 4523349 w 4523349"/>
              <a:gd name="connsiteY1" fmla="*/ 2190750 h 2190750"/>
              <a:gd name="connsiteX2" fmla="*/ 0 w 4523349"/>
              <a:gd name="connsiteY2" fmla="*/ 2190750 h 2190750"/>
              <a:gd name="connsiteX3" fmla="*/ 2261675 w 4523349"/>
              <a:gd name="connsiteY3" fmla="*/ 0 h 2190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23349" h="2190750">
                <a:moveTo>
                  <a:pt x="2261675" y="0"/>
                </a:moveTo>
                <a:lnTo>
                  <a:pt x="4523349" y="2190750"/>
                </a:lnTo>
                <a:lnTo>
                  <a:pt x="0" y="2190750"/>
                </a:lnTo>
                <a:lnTo>
                  <a:pt x="2261675" y="0"/>
                </a:lnTo>
                <a:close/>
              </a:path>
            </a:pathLst>
          </a:cu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2/16/23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85750" y="365126"/>
            <a:ext cx="8229600" cy="591477"/>
          </a:xfrm>
        </p:spPr>
        <p:txBody>
          <a:bodyPr/>
          <a:lstStyle/>
          <a:p>
            <a:r>
              <a:rPr lang="en-US" dirty="0"/>
              <a:t>What is the relationship between R &amp; R studio?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6" name="Rectangle 5"/>
          <p:cNvSpPr/>
          <p:nvPr/>
        </p:nvSpPr>
        <p:spPr>
          <a:xfrm>
            <a:off x="228600" y="5229237"/>
            <a:ext cx="8686800" cy="7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 Studio sits atop of the installed R version. Without base R, R studio cannot function.  By programmatically accessing base R, R Studio improves the interface and functionality.  </a:t>
            </a:r>
          </a:p>
        </p:txBody>
      </p:sp>
      <p:pic>
        <p:nvPicPr>
          <p:cNvPr id="7" name="Picture 2" descr="C:\Users\n0232877\AppData\Local\Microsoft\Windows\Temporary Internet Files\Content.IE5\FRTMVNL1\R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0286" y="3486143"/>
            <a:ext cx="1363200" cy="1035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Image result for r studio log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8410" y="1828404"/>
            <a:ext cx="1005840" cy="1005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5081591" y="3834836"/>
            <a:ext cx="27205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Statistical &amp; graphing software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081591" y="1916897"/>
            <a:ext cx="35337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Nice interface &amp; additional functionality for faster programming, analysis &amp; production.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228600" y="5057778"/>
            <a:ext cx="8558213" cy="0"/>
          </a:xfrm>
          <a:prstGeom prst="line">
            <a:avLst/>
          </a:prstGeom>
          <a:ln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07311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2/16/23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Studio has four main panes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6" name="Rectangle 5"/>
          <p:cNvSpPr/>
          <p:nvPr/>
        </p:nvSpPr>
        <p:spPr>
          <a:xfrm>
            <a:off x="228600" y="5757871"/>
            <a:ext cx="8686800" cy="2960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 Studio works on Linux, Windows and iOS.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320" y="1071562"/>
            <a:ext cx="8587361" cy="4400551"/>
          </a:xfrm>
          <a:prstGeom prst="rect">
            <a:avLst/>
          </a:prstGeom>
          <a:ln>
            <a:solidFill>
              <a:schemeClr val="accent2"/>
            </a:solidFill>
          </a:ln>
        </p:spPr>
      </p:pic>
      <p:sp>
        <p:nvSpPr>
          <p:cNvPr id="10" name="Rounded Rectangle 9"/>
          <p:cNvSpPr/>
          <p:nvPr/>
        </p:nvSpPr>
        <p:spPr>
          <a:xfrm>
            <a:off x="1596673" y="1910941"/>
            <a:ext cx="1930400" cy="1563094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Scripting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677391" y="2273706"/>
            <a:ext cx="17689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Commands are written &amp; adjusted here then executed in the console.  Then saved for future quick execution.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80988" y="1528763"/>
            <a:ext cx="4572000" cy="22002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280988" y="3724277"/>
            <a:ext cx="4572000" cy="181927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1625248" y="4000718"/>
            <a:ext cx="1930400" cy="1404585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Console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705966" y="4407793"/>
            <a:ext cx="176896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Execution of scripts and commands, data exploration and code results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886325" y="1528763"/>
            <a:ext cx="3986213" cy="14859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6022623" y="1918747"/>
            <a:ext cx="1930400" cy="889003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Environment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103340" y="2250610"/>
            <a:ext cx="17689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List of objects &amp; values</a:t>
            </a:r>
          </a:p>
          <a:p>
            <a:r>
              <a:rPr lang="en-US" sz="1200" dirty="0"/>
              <a:t>e.g. loaded “excel” files</a:t>
            </a:r>
          </a:p>
        </p:txBody>
      </p:sp>
      <p:sp>
        <p:nvSpPr>
          <p:cNvPr id="19" name="Rectangle 18"/>
          <p:cNvSpPr/>
          <p:nvPr/>
        </p:nvSpPr>
        <p:spPr>
          <a:xfrm>
            <a:off x="4881563" y="3038474"/>
            <a:ext cx="3986213" cy="25050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5879747" y="3581967"/>
            <a:ext cx="1930400" cy="1514314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Files, Plots, Packages, Help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946177" y="4234906"/>
            <a:ext cx="17689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Find files, load packages, see visualizations and quickly find help</a:t>
            </a:r>
          </a:p>
        </p:txBody>
      </p:sp>
    </p:spTree>
    <p:extLst>
      <p:ext uri="{BB962C8B-B14F-4D97-AF65-F5344CB8AC3E}">
        <p14:creationId xmlns:p14="http://schemas.microsoft.com/office/powerpoint/2010/main" val="14413967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2/16/23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R: Where is it being used?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2864" y="1262217"/>
            <a:ext cx="1737360" cy="393192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b="1" dirty="0"/>
              <a:t>Media</a:t>
            </a:r>
          </a:p>
          <a:p>
            <a:pPr algn="ctr"/>
            <a:r>
              <a:rPr lang="en-US" sz="1600" dirty="0"/>
              <a:t>Google</a:t>
            </a:r>
          </a:p>
          <a:p>
            <a:pPr algn="ctr"/>
            <a:r>
              <a:rPr lang="en-US" sz="1600" dirty="0"/>
              <a:t>Facebook</a:t>
            </a:r>
          </a:p>
          <a:p>
            <a:pPr algn="ctr"/>
            <a:r>
              <a:rPr lang="en-US" sz="1600" dirty="0"/>
              <a:t>Twitter</a:t>
            </a:r>
          </a:p>
          <a:p>
            <a:pPr algn="ctr"/>
            <a:r>
              <a:rPr lang="en-US" sz="1600" dirty="0"/>
              <a:t>Foursquare</a:t>
            </a:r>
          </a:p>
          <a:p>
            <a:pPr algn="ctr"/>
            <a:r>
              <a:rPr lang="en-US" sz="1600" dirty="0"/>
              <a:t>Kickstarter</a:t>
            </a:r>
          </a:p>
          <a:p>
            <a:pPr algn="ctr"/>
            <a:r>
              <a:rPr lang="en-US" sz="1600" dirty="0"/>
              <a:t>New York Times</a:t>
            </a:r>
          </a:p>
          <a:p>
            <a:pPr algn="ctr"/>
            <a:r>
              <a:rPr lang="en-US" sz="1600" dirty="0"/>
              <a:t>Economist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873092" y="1262217"/>
            <a:ext cx="1737360" cy="393192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b="1" dirty="0"/>
              <a:t>Services</a:t>
            </a:r>
          </a:p>
          <a:p>
            <a:pPr algn="ctr"/>
            <a:r>
              <a:rPr lang="en-US" sz="1600" dirty="0"/>
              <a:t>Zillow</a:t>
            </a:r>
          </a:p>
          <a:p>
            <a:pPr algn="ctr"/>
            <a:r>
              <a:rPr lang="en-US" sz="1600" dirty="0"/>
              <a:t>Trulia</a:t>
            </a:r>
          </a:p>
          <a:p>
            <a:pPr algn="ctr"/>
            <a:r>
              <a:rPr lang="en-US" sz="1600" dirty="0"/>
              <a:t>eHarmony</a:t>
            </a:r>
          </a:p>
          <a:p>
            <a:pPr algn="ctr"/>
            <a:r>
              <a:rPr lang="en-US" sz="1600" dirty="0"/>
              <a:t>DataSong</a:t>
            </a:r>
          </a:p>
          <a:p>
            <a:pPr algn="ctr"/>
            <a:r>
              <a:rPr lang="en-US" sz="1600" dirty="0"/>
              <a:t>PredictWise</a:t>
            </a:r>
          </a:p>
          <a:p>
            <a:pPr algn="ctr"/>
            <a:r>
              <a:rPr lang="en-US" sz="1600" dirty="0"/>
              <a:t>Nationwide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533548" y="1262217"/>
            <a:ext cx="1737360" cy="392988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b="1" dirty="0"/>
              <a:t>Technology</a:t>
            </a:r>
          </a:p>
          <a:p>
            <a:pPr algn="ctr"/>
            <a:r>
              <a:rPr lang="en-US" sz="1600" dirty="0"/>
              <a:t>SAS</a:t>
            </a:r>
          </a:p>
          <a:p>
            <a:pPr algn="ctr"/>
            <a:r>
              <a:rPr lang="en-US" sz="1600" dirty="0"/>
              <a:t>Oracle</a:t>
            </a:r>
          </a:p>
          <a:p>
            <a:pPr algn="ctr"/>
            <a:r>
              <a:rPr lang="en-US" sz="1600" dirty="0"/>
              <a:t>IBM</a:t>
            </a:r>
          </a:p>
          <a:p>
            <a:pPr algn="ctr"/>
            <a:r>
              <a:rPr lang="en-US" sz="1600" dirty="0"/>
              <a:t>Teradata</a:t>
            </a:r>
          </a:p>
          <a:p>
            <a:pPr algn="ctr"/>
            <a:r>
              <a:rPr lang="en-US" sz="1600" dirty="0"/>
              <a:t>Coursera</a:t>
            </a:r>
          </a:p>
          <a:p>
            <a:pPr algn="ctr"/>
            <a:r>
              <a:rPr lang="en-US" sz="1600" dirty="0"/>
              <a:t>SAP</a:t>
            </a:r>
          </a:p>
          <a:p>
            <a:pPr algn="ctr"/>
            <a:r>
              <a:rPr lang="en-US" sz="1600" dirty="0"/>
              <a:t>DataCamp</a:t>
            </a:r>
          </a:p>
          <a:p>
            <a:pPr algn="ctr"/>
            <a:r>
              <a:rPr lang="en-US" sz="1600" dirty="0"/>
              <a:t>Alteryx</a:t>
            </a:r>
          </a:p>
          <a:p>
            <a:pPr algn="ctr"/>
            <a:r>
              <a:rPr lang="en-US" sz="1600" dirty="0"/>
              <a:t>TIBCO</a:t>
            </a:r>
          </a:p>
          <a:p>
            <a:pPr algn="ctr"/>
            <a:r>
              <a:rPr lang="en-US" sz="1600" dirty="0" err="1"/>
              <a:t>OneTick</a:t>
            </a:r>
            <a:endParaRPr lang="en-US" sz="1600" dirty="0"/>
          </a:p>
          <a:p>
            <a:pPr algn="ctr"/>
            <a:r>
              <a:rPr lang="en-US" sz="1600" dirty="0"/>
              <a:t>Amazon</a:t>
            </a:r>
          </a:p>
          <a:p>
            <a:pPr algn="ctr"/>
            <a:r>
              <a:rPr lang="en-US" sz="1600" dirty="0"/>
              <a:t>Google</a:t>
            </a:r>
          </a:p>
          <a:p>
            <a:pPr algn="ctr"/>
            <a:r>
              <a:rPr lang="en-US" sz="1600" dirty="0"/>
              <a:t>Microsoft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703320" y="1262217"/>
            <a:ext cx="1737360" cy="393192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b="1" dirty="0"/>
              <a:t>Finance</a:t>
            </a:r>
          </a:p>
          <a:p>
            <a:pPr algn="ctr"/>
            <a:r>
              <a:rPr lang="en-US" sz="1600" dirty="0"/>
              <a:t>Lloyd’s Bank</a:t>
            </a:r>
          </a:p>
          <a:p>
            <a:pPr algn="ctr"/>
            <a:r>
              <a:rPr lang="en-US" sz="1600" dirty="0"/>
              <a:t>Credit Suisse</a:t>
            </a:r>
          </a:p>
          <a:p>
            <a:pPr algn="ctr"/>
            <a:r>
              <a:rPr lang="en-US" sz="1600" dirty="0"/>
              <a:t>American Century</a:t>
            </a:r>
          </a:p>
          <a:p>
            <a:pPr algn="ctr"/>
            <a:r>
              <a:rPr lang="en-US" sz="1600" dirty="0"/>
              <a:t>Australia and New Zealand Banking Group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363776" y="1262217"/>
            <a:ext cx="1737360" cy="393192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en-US" b="1" dirty="0"/>
              <a:t>U.S Government</a:t>
            </a:r>
          </a:p>
          <a:p>
            <a:pPr algn="ctr"/>
            <a:r>
              <a:rPr lang="en-US" sz="1600" dirty="0"/>
              <a:t>Food &amp; Drug </a:t>
            </a:r>
          </a:p>
          <a:p>
            <a:pPr algn="ctr"/>
            <a:r>
              <a:rPr lang="en-US" sz="1600" dirty="0"/>
              <a:t>Administration</a:t>
            </a:r>
          </a:p>
          <a:p>
            <a:pPr algn="ctr"/>
            <a:endParaRPr lang="en-US" sz="1600" dirty="0"/>
          </a:p>
          <a:p>
            <a:pPr algn="ctr"/>
            <a:r>
              <a:rPr lang="en-US" sz="1600" dirty="0"/>
              <a:t>National Weather </a:t>
            </a:r>
          </a:p>
          <a:p>
            <a:pPr algn="ctr"/>
            <a:r>
              <a:rPr lang="en-US" sz="1600" dirty="0"/>
              <a:t>Service</a:t>
            </a:r>
          </a:p>
          <a:p>
            <a:pPr algn="ctr"/>
            <a:endParaRPr lang="en-US" sz="1600" dirty="0"/>
          </a:p>
          <a:p>
            <a:pPr algn="ctr"/>
            <a:r>
              <a:rPr lang="en-US" sz="1600" dirty="0"/>
              <a:t>National Institute </a:t>
            </a:r>
          </a:p>
          <a:p>
            <a:pPr algn="ctr"/>
            <a:r>
              <a:rPr lang="en-US" sz="1600" dirty="0"/>
              <a:t>of Standards </a:t>
            </a:r>
          </a:p>
          <a:p>
            <a:pPr algn="ctr"/>
            <a:r>
              <a:rPr lang="en-US" sz="1600" dirty="0"/>
              <a:t>in Technology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28600" y="5500709"/>
            <a:ext cx="8686800" cy="553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 is ubiquitous in various industries used for analysis, prototyping and visualization.   However, more often python is used in </a:t>
            </a:r>
            <a:r>
              <a:rPr lang="en-US" sz="1600" i="1" dirty="0"/>
              <a:t>production</a:t>
            </a:r>
            <a:r>
              <a:rPr lang="en-US" sz="1600" dirty="0"/>
              <a:t> environments.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228600" y="5329250"/>
            <a:ext cx="8558213" cy="0"/>
          </a:xfrm>
          <a:prstGeom prst="line">
            <a:avLst/>
          </a:prstGeom>
          <a:ln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54029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solidFill>
            <a:schemeClr val="accent3"/>
          </a:solidFill>
          <a:ln>
            <a:solidFill>
              <a:schemeClr val="accent3"/>
            </a:solidFill>
          </a:ln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Pros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ln>
            <a:solidFill>
              <a:schemeClr val="accent3"/>
            </a:solidFill>
          </a:ln>
        </p:spPr>
        <p:txBody>
          <a:bodyPr/>
          <a:lstStyle/>
          <a:p>
            <a:pPr marL="230188" lvl="0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2000" dirty="0">
                <a:solidFill>
                  <a:sysClr val="windowText" lastClr="000000"/>
                </a:solidFill>
                <a:latin typeface="Arial"/>
              </a:rPr>
              <a:t>VERY extensible  </a:t>
            </a:r>
          </a:p>
          <a:p>
            <a:pPr marL="573088" lvl="1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1700" dirty="0">
                <a:solidFill>
                  <a:sysClr val="windowText" lastClr="000000"/>
                </a:solidFill>
                <a:latin typeface="Arial"/>
              </a:rPr>
              <a:t>10K+ packages</a:t>
            </a:r>
          </a:p>
          <a:p>
            <a:pPr marL="230188" lvl="0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2000" dirty="0">
                <a:solidFill>
                  <a:sysClr val="windowText" lastClr="000000"/>
                </a:solidFill>
                <a:latin typeface="Arial"/>
              </a:rPr>
              <a:t>Built by stats, made for stats</a:t>
            </a:r>
          </a:p>
          <a:p>
            <a:pPr marL="230188" lvl="0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2000" dirty="0">
                <a:solidFill>
                  <a:sysClr val="windowText" lastClr="000000"/>
                </a:solidFill>
                <a:latin typeface="Arial"/>
              </a:rPr>
              <a:t>Free, open source</a:t>
            </a:r>
          </a:p>
          <a:p>
            <a:pPr marL="573088" lvl="1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1700" dirty="0">
                <a:solidFill>
                  <a:sysClr val="windowText" lastClr="000000"/>
                </a:solidFill>
                <a:latin typeface="Arial"/>
              </a:rPr>
              <a:t>Cutting edge</a:t>
            </a:r>
          </a:p>
          <a:p>
            <a:pPr marL="573088" lvl="1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1700" dirty="0">
                <a:solidFill>
                  <a:sysClr val="windowText" lastClr="000000"/>
                </a:solidFill>
                <a:latin typeface="Arial"/>
              </a:rPr>
              <a:t>Diverse applications</a:t>
            </a:r>
          </a:p>
          <a:p>
            <a:pPr marL="230188" lvl="0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2000" dirty="0">
                <a:solidFill>
                  <a:sysClr val="windowText" lastClr="000000"/>
                </a:solidFill>
                <a:latin typeface="Arial"/>
              </a:rPr>
              <a:t>Outstanding graphical capabilities</a:t>
            </a:r>
          </a:p>
          <a:p>
            <a:pPr marL="230188" lvl="0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2000" dirty="0">
                <a:solidFill>
                  <a:srgbClr val="FF0000"/>
                </a:solidFill>
                <a:latin typeface="Arial"/>
              </a:rPr>
              <a:t>Large community-based help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3"/>
          </p:nvPr>
        </p:nvSpPr>
        <p:spPr>
          <a:solidFill>
            <a:schemeClr val="accent3"/>
          </a:solidFill>
          <a:ln>
            <a:solidFill>
              <a:schemeClr val="accent3"/>
            </a:solidFill>
          </a:ln>
        </p:spPr>
        <p:txBody>
          <a:bodyPr>
            <a:norm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Cons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4"/>
          </p:nvPr>
        </p:nvSpPr>
        <p:spPr>
          <a:ln>
            <a:solidFill>
              <a:schemeClr val="accent3"/>
            </a:solidFill>
          </a:ln>
        </p:spPr>
        <p:txBody>
          <a:bodyPr/>
          <a:lstStyle/>
          <a:p>
            <a:pPr marL="230188" lvl="0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2000" dirty="0">
                <a:solidFill>
                  <a:sysClr val="windowText" lastClr="000000"/>
                </a:solidFill>
                <a:latin typeface="Arial"/>
              </a:rPr>
              <a:t>Tough to do “big data” </a:t>
            </a:r>
          </a:p>
          <a:p>
            <a:pPr marL="573088" lvl="1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1700" dirty="0">
                <a:solidFill>
                  <a:sysClr val="windowText" lastClr="000000"/>
                </a:solidFill>
                <a:latin typeface="Arial"/>
              </a:rPr>
              <a:t>In memory data constraints w/o extra effort</a:t>
            </a:r>
          </a:p>
          <a:p>
            <a:pPr marL="230188" lvl="0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2000" dirty="0">
                <a:solidFill>
                  <a:sysClr val="windowText" lastClr="000000"/>
                </a:solidFill>
                <a:latin typeface="Arial"/>
              </a:rPr>
              <a:t>Official documentation is terse</a:t>
            </a:r>
          </a:p>
          <a:p>
            <a:pPr marL="230188" lvl="0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2000" dirty="0">
                <a:solidFill>
                  <a:sysClr val="windowText" lastClr="000000"/>
                </a:solidFill>
                <a:latin typeface="Arial"/>
              </a:rPr>
              <a:t>Not as polished as a commercial application</a:t>
            </a:r>
          </a:p>
          <a:p>
            <a:pPr marL="230188" lvl="0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2000" dirty="0">
                <a:solidFill>
                  <a:sysClr val="windowText" lastClr="000000"/>
                </a:solidFill>
                <a:latin typeface="Arial"/>
              </a:rPr>
              <a:t>Slow compared to lower level languages</a:t>
            </a:r>
          </a:p>
          <a:p>
            <a:pPr marL="230188" lvl="0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2000" dirty="0">
                <a:solidFill>
                  <a:sysClr val="windowText" lastClr="000000"/>
                </a:solidFill>
                <a:latin typeface="Arial"/>
              </a:rPr>
              <a:t>Production worthy apps can be </a:t>
            </a:r>
            <a:r>
              <a:rPr lang="en-US" sz="2000" i="1" dirty="0">
                <a:solidFill>
                  <a:sysClr val="windowText" lastClr="000000"/>
                </a:solidFill>
                <a:latin typeface="Arial"/>
              </a:rPr>
              <a:t>difficult</a:t>
            </a:r>
            <a:r>
              <a:rPr lang="en-US" sz="2000" dirty="0">
                <a:solidFill>
                  <a:sysClr val="windowText" lastClr="000000"/>
                </a:solidFill>
                <a:latin typeface="Arial"/>
              </a:rPr>
              <a:t> to create </a:t>
            </a:r>
          </a:p>
          <a:p>
            <a:pPr marL="230188" lvl="0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2000" dirty="0">
                <a:solidFill>
                  <a:srgbClr val="FF0000"/>
                </a:solidFill>
                <a:latin typeface="Arial"/>
              </a:rPr>
              <a:t>Large community-based help</a:t>
            </a:r>
          </a:p>
          <a:p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2154-9035-4012-8189-BAAB61C5A5EE}" type="datetime1">
              <a:rPr lang="en-US" smtClean="0"/>
              <a:t>2/16/23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Ok, it’s awesome but…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7967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2/16/23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basic R workflow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D0003F2-6EC5-4EC0-96D8-393437A752B0}"/>
              </a:ext>
            </a:extLst>
          </p:cNvPr>
          <p:cNvSpPr/>
          <p:nvPr/>
        </p:nvSpPr>
        <p:spPr>
          <a:xfrm>
            <a:off x="240631" y="1095366"/>
            <a:ext cx="8686800" cy="41756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Let’s eat a banana for breakfast.  </a:t>
            </a:r>
            <a:r>
              <a:rPr lang="en-US" sz="2400" b="1" u="sng" dirty="0">
                <a:solidFill>
                  <a:schemeClr val="accent1"/>
                </a:solidFill>
              </a:rPr>
              <a:t>Where is the fruit?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82D44EF-9F10-4497-A64C-FB989A9FA30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9735" y="2179052"/>
            <a:ext cx="3478641" cy="269670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057600D-422B-4BD6-98C5-ECD6CB4C0601}"/>
              </a:ext>
            </a:extLst>
          </p:cNvPr>
          <p:cNvSpPr/>
          <p:nvPr/>
        </p:nvSpPr>
        <p:spPr>
          <a:xfrm>
            <a:off x="240631" y="5345069"/>
            <a:ext cx="8686800" cy="6143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The item of interest needs to be in the “working directory”</a:t>
            </a:r>
            <a:endParaRPr lang="en-US" sz="2800" b="1" u="sng" dirty="0">
              <a:solidFill>
                <a:schemeClr val="accent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0E26C31-2DE9-4F0E-90DC-A879D013CDE8}"/>
              </a:ext>
            </a:extLst>
          </p:cNvPr>
          <p:cNvSpPr txBox="1"/>
          <p:nvPr/>
        </p:nvSpPr>
        <p:spPr>
          <a:xfrm>
            <a:off x="240631" y="1737196"/>
            <a:ext cx="480910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If a “local” file define the path to the file</a:t>
            </a:r>
          </a:p>
          <a:p>
            <a:r>
              <a:rPr lang="en-US" dirty="0" err="1">
                <a:latin typeface="Consolas" panose="020B0609020204030204" pitchFamily="49" charset="0"/>
              </a:rPr>
              <a:t>setwd</a:t>
            </a:r>
            <a:r>
              <a:rPr lang="en-US" dirty="0">
                <a:latin typeface="Consolas" panose="020B0609020204030204" pitchFamily="49" charset="0"/>
              </a:rPr>
              <a:t>(‘ted/fruit/basket’)</a:t>
            </a:r>
          </a:p>
          <a:p>
            <a:endParaRPr lang="en-US" dirty="0">
              <a:latin typeface="Consolas" panose="020B0609020204030204" pitchFamily="49" charset="0"/>
            </a:endParaRPr>
          </a:p>
          <a:p>
            <a:r>
              <a:rPr lang="en-US" u="sng" dirty="0">
                <a:latin typeface="Consolas" panose="020B0609020204030204" pitchFamily="49" charset="0"/>
              </a:rPr>
              <a:t>OR</a:t>
            </a:r>
          </a:p>
          <a:p>
            <a:r>
              <a:rPr lang="en-US" dirty="0">
                <a:latin typeface="Consolas" panose="020B0609020204030204" pitchFamily="49" charset="0"/>
              </a:rPr>
              <a:t>From a URL</a:t>
            </a:r>
          </a:p>
          <a:p>
            <a:r>
              <a:rPr lang="en-US" dirty="0" err="1">
                <a:latin typeface="Consolas" panose="020B0609020204030204" pitchFamily="49" charset="0"/>
              </a:rPr>
              <a:t>csvFile</a:t>
            </a:r>
            <a:r>
              <a:rPr lang="en-US" dirty="0">
                <a:latin typeface="Consolas" panose="020B0609020204030204" pitchFamily="49" charset="0"/>
              </a:rPr>
              <a:t> &lt;- ‘https://</a:t>
            </a:r>
            <a:r>
              <a:rPr lang="en-US" dirty="0" err="1">
                <a:latin typeface="Consolas" panose="020B0609020204030204" pitchFamily="49" charset="0"/>
              </a:rPr>
              <a:t>raw.githubusercontent.com</a:t>
            </a:r>
            <a:r>
              <a:rPr lang="en-US" dirty="0">
                <a:latin typeface="Consolas" panose="020B0609020204030204" pitchFamily="49" charset="0"/>
              </a:rPr>
              <a:t>/</a:t>
            </a:r>
            <a:r>
              <a:rPr lang="en-US" dirty="0" err="1">
                <a:latin typeface="Consolas" panose="020B0609020204030204" pitchFamily="49" charset="0"/>
              </a:rPr>
              <a:t>kwartler</a:t>
            </a:r>
            <a:r>
              <a:rPr lang="en-US" dirty="0">
                <a:latin typeface="Consolas" panose="020B0609020204030204" pitchFamily="49" charset="0"/>
              </a:rPr>
              <a:t>/</a:t>
            </a:r>
            <a:r>
              <a:rPr lang="en-US" dirty="0" err="1">
                <a:latin typeface="Consolas" panose="020B0609020204030204" pitchFamily="49" charset="0"/>
              </a:rPr>
              <a:t>Harvard_DataMining_Business_Student</a:t>
            </a:r>
            <a:r>
              <a:rPr lang="en-US" dirty="0">
                <a:latin typeface="Consolas" panose="020B0609020204030204" pitchFamily="49" charset="0"/>
              </a:rPr>
              <a:t>/master/Lessons/</a:t>
            </a:r>
            <a:r>
              <a:rPr lang="en-US" dirty="0" err="1">
                <a:latin typeface="Consolas" panose="020B0609020204030204" pitchFamily="49" charset="0"/>
              </a:rPr>
              <a:t>A_IntroToR</a:t>
            </a:r>
            <a:r>
              <a:rPr lang="en-US" dirty="0">
                <a:latin typeface="Consolas" panose="020B0609020204030204" pitchFamily="49" charset="0"/>
              </a:rPr>
              <a:t>/data/</a:t>
            </a:r>
            <a:r>
              <a:rPr lang="en-US" dirty="0" err="1">
                <a:latin typeface="Consolas" panose="020B0609020204030204" pitchFamily="49" charset="0"/>
              </a:rPr>
              <a:t>forceAwakens_definedScenes.csv</a:t>
            </a:r>
            <a:r>
              <a:rPr lang="en-US" dirty="0">
                <a:latin typeface="Consolas" panose="020B0609020204030204" pitchFamily="49" charset="0"/>
              </a:rPr>
              <a:t>’</a:t>
            </a:r>
          </a:p>
        </p:txBody>
      </p:sp>
    </p:spTree>
    <p:extLst>
      <p:ext uri="{BB962C8B-B14F-4D97-AF65-F5344CB8AC3E}">
        <p14:creationId xmlns:p14="http://schemas.microsoft.com/office/powerpoint/2010/main" val="7130830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56948320"/>
              </p:ext>
            </p:extLst>
          </p:nvPr>
        </p:nvGraphicFramePr>
        <p:xfrm>
          <a:off x="614363" y="1111250"/>
          <a:ext cx="7915275" cy="27736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42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12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111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Start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Item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Introductions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Syllabus Review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Break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Intro to 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 Installation, environment &amp; git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Simple R Scripting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423708"/>
                  </a:ext>
                </a:extLst>
              </a:tr>
            </a:tbl>
          </a:graphicData>
        </a:graphic>
      </p:graphicFrame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9E99B-5349-415A-8E56-8E989211A366}" type="datetime1">
              <a:rPr lang="en-US" smtClean="0"/>
              <a:t>2/16/23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5783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2/16/23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uses functions, libraries &amp; objects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D0003F2-6EC5-4EC0-96D8-393437A752B0}"/>
              </a:ext>
            </a:extLst>
          </p:cNvPr>
          <p:cNvSpPr/>
          <p:nvPr/>
        </p:nvSpPr>
        <p:spPr>
          <a:xfrm>
            <a:off x="240631" y="1095366"/>
            <a:ext cx="8686800" cy="41756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Found the fruit basket!  </a:t>
            </a:r>
            <a:r>
              <a:rPr lang="en-US" sz="2400" b="1" u="sng" dirty="0">
                <a:solidFill>
                  <a:schemeClr val="accent1"/>
                </a:solidFill>
              </a:rPr>
              <a:t>What tools do I need?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057600D-422B-4BD6-98C5-ECD6CB4C0601}"/>
              </a:ext>
            </a:extLst>
          </p:cNvPr>
          <p:cNvSpPr/>
          <p:nvPr/>
        </p:nvSpPr>
        <p:spPr>
          <a:xfrm>
            <a:off x="240631" y="5345069"/>
            <a:ext cx="8686800" cy="6143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Change R into a breakfast preparing machine with specialized libraries.</a:t>
            </a:r>
            <a:endParaRPr lang="en-US" sz="2000" b="1" u="sng" dirty="0">
              <a:solidFill>
                <a:schemeClr val="accent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C48A29-42F6-469F-9DBF-84740FD81173}"/>
              </a:ext>
            </a:extLst>
          </p:cNvPr>
          <p:cNvSpPr txBox="1"/>
          <p:nvPr/>
        </p:nvSpPr>
        <p:spPr>
          <a:xfrm>
            <a:off x="240631" y="1737196"/>
            <a:ext cx="34772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#</a:t>
            </a:r>
            <a:r>
              <a:rPr lang="en-US" dirty="0" err="1">
                <a:latin typeface="Consolas" panose="020B0609020204030204" pitchFamily="49" charset="0"/>
              </a:rPr>
              <a:t>setwd</a:t>
            </a:r>
            <a:r>
              <a:rPr lang="en-US" dirty="0">
                <a:latin typeface="Consolas" panose="020B0609020204030204" pitchFamily="49" charset="0"/>
              </a:rPr>
              <a:t>(“ted/fruit/basket”)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EB94BE-BED5-4DAC-BD02-4840C2714CF6}"/>
              </a:ext>
            </a:extLst>
          </p:cNvPr>
          <p:cNvSpPr txBox="1"/>
          <p:nvPr/>
        </p:nvSpPr>
        <p:spPr>
          <a:xfrm>
            <a:off x="240630" y="1999433"/>
            <a:ext cx="195758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library(knife)</a:t>
            </a:r>
          </a:p>
          <a:p>
            <a:r>
              <a:rPr lang="en-US" dirty="0">
                <a:latin typeface="Consolas" panose="020B0609020204030204" pitchFamily="49" charset="0"/>
              </a:rPr>
              <a:t>library(peel)</a:t>
            </a:r>
          </a:p>
          <a:p>
            <a:r>
              <a:rPr lang="en-US" dirty="0">
                <a:latin typeface="Consolas" panose="020B0609020204030204" pitchFamily="49" charset="0"/>
              </a:rPr>
              <a:t>library(</a:t>
            </a:r>
            <a:r>
              <a:rPr lang="en-US" dirty="0" err="1">
                <a:latin typeface="Consolas" panose="020B0609020204030204" pitchFamily="49" charset="0"/>
              </a:rPr>
              <a:t>readr</a:t>
            </a:r>
            <a:r>
              <a:rPr lang="en-US" dirty="0">
                <a:latin typeface="Consolas" panose="020B0609020204030204" pitchFamily="49" charset="0"/>
              </a:rPr>
              <a:t>)</a:t>
            </a:r>
          </a:p>
        </p:txBody>
      </p:sp>
      <p:pic>
        <p:nvPicPr>
          <p:cNvPr id="10" name="Picture 2" descr="Image result for hand white background">
            <a:extLst>
              <a:ext uri="{FF2B5EF4-FFF2-40B4-BE49-F238E27FC236}">
                <a16:creationId xmlns:a16="http://schemas.microsoft.com/office/drawing/2014/main" id="{C1310C95-C648-4984-A9E4-F1D5794C9E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173" y="2028449"/>
            <a:ext cx="2627168" cy="2265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http://cdn.xl.thumbs.canstockphoto.com/canstock14746167.jpg">
            <a:extLst>
              <a:ext uri="{FF2B5EF4-FFF2-40B4-BE49-F238E27FC236}">
                <a16:creationId xmlns:a16="http://schemas.microsoft.com/office/drawing/2014/main" id="{433837BB-B7CA-422B-AE90-5EC2CAE951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470" b="38097"/>
          <a:stretch/>
        </p:blipFill>
        <p:spPr bwMode="auto">
          <a:xfrm rot="5400000">
            <a:off x="5803428" y="2990364"/>
            <a:ext cx="2580919" cy="657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98610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60759" y="3752849"/>
            <a:ext cx="2468166" cy="245268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z="3100"/>
              <a:t>Another trap!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79AAEF-9330-4155-8F4A-DA255700AA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337" b="10552"/>
          <a:stretch/>
        </p:blipFill>
        <p:spPr>
          <a:xfrm>
            <a:off x="20" y="11"/>
            <a:ext cx="9143980" cy="3657590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157F220-BFA2-43FF-989A-C877C7FF0A67}"/>
              </a:ext>
            </a:extLst>
          </p:cNvPr>
          <p:cNvSpPr/>
          <p:nvPr/>
        </p:nvSpPr>
        <p:spPr>
          <a:xfrm>
            <a:off x="3167986" y="3752850"/>
            <a:ext cx="5614060" cy="24526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i="1" dirty="0"/>
              <a:t>Before loading a library use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 err="1"/>
              <a:t>install.packages</a:t>
            </a:r>
            <a:r>
              <a:rPr lang="en-US" sz="1600" dirty="0"/>
              <a:t>(“name of package”). 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i="1" dirty="0"/>
              <a:t>You only need to do this once per environment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i="1" dirty="0"/>
              <a:t>But, you will need to repeat it w/each new environment!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360759" y="63563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6700A58B-DD98-43D0-B791-721480A02982}" type="datetime1">
              <a:rPr lang="en-US" sz="10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2/16/23</a:t>
            </a:fld>
            <a:endParaRPr lang="en-US" sz="100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/>
                <a:ea typeface="+mn-ea"/>
                <a:cs typeface="+mn-cs"/>
              </a:rPr>
              <a:t>Kwartler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648450" y="63563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37290FF7-652B-4475-AEAB-8B1A5D23AE09}" type="slidenum">
              <a:rPr lang="en-US" sz="10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21</a:t>
            </a:fld>
            <a:endParaRPr lang="en-US" sz="100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4943336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2/16/23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85195" y="365126"/>
            <a:ext cx="8330155" cy="591477"/>
          </a:xfrm>
        </p:spPr>
        <p:txBody>
          <a:bodyPr/>
          <a:lstStyle/>
          <a:p>
            <a:r>
              <a:rPr lang="en-US" dirty="0"/>
              <a:t>The course readme has the packages to install.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AE64883-1A2E-6744-A141-61BAB6B5D57E}"/>
              </a:ext>
            </a:extLst>
          </p:cNvPr>
          <p:cNvSpPr/>
          <p:nvPr/>
        </p:nvSpPr>
        <p:spPr>
          <a:xfrm>
            <a:off x="240631" y="5706323"/>
            <a:ext cx="8686800" cy="39201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Don’t install them now, it takes awhile. </a:t>
            </a:r>
            <a:endParaRPr lang="en-US" sz="2000" b="1" u="sng" dirty="0">
              <a:solidFill>
                <a:schemeClr val="accent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AE7E8C-ED60-DF91-32FE-0E69291ED2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631" y="1100730"/>
            <a:ext cx="5300360" cy="4548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9879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2/16/23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uses functions, libraries &amp; objects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D0003F2-6EC5-4EC0-96D8-393437A752B0}"/>
              </a:ext>
            </a:extLst>
          </p:cNvPr>
          <p:cNvSpPr/>
          <p:nvPr/>
        </p:nvSpPr>
        <p:spPr>
          <a:xfrm>
            <a:off x="240631" y="1095366"/>
            <a:ext cx="8686800" cy="41756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Now R is a cutting &amp; peeling machine, </a:t>
            </a:r>
            <a:r>
              <a:rPr lang="en-US" sz="2400" dirty="0">
                <a:solidFill>
                  <a:schemeClr val="accent1"/>
                </a:solidFill>
              </a:rPr>
              <a:t>let’s pick our fruit.</a:t>
            </a:r>
            <a:endParaRPr lang="en-US" sz="2400" b="1" u="sng" dirty="0">
              <a:solidFill>
                <a:schemeClr val="accent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057600D-422B-4BD6-98C5-ECD6CB4C0601}"/>
              </a:ext>
            </a:extLst>
          </p:cNvPr>
          <p:cNvSpPr/>
          <p:nvPr/>
        </p:nvSpPr>
        <p:spPr>
          <a:xfrm>
            <a:off x="240631" y="5345069"/>
            <a:ext cx="8686800" cy="6143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R now has the object called </a:t>
            </a:r>
            <a:r>
              <a:rPr lang="en-US" sz="2000" b="1" u="sng" dirty="0">
                <a:solidFill>
                  <a:schemeClr val="bg1"/>
                </a:solidFill>
              </a:rPr>
              <a:t>banana</a:t>
            </a:r>
            <a:r>
              <a:rPr lang="en-US" sz="2000" dirty="0">
                <a:solidFill>
                  <a:schemeClr val="bg1"/>
                </a:solidFill>
              </a:rPr>
              <a:t> in memory </a:t>
            </a:r>
            <a:r>
              <a:rPr lang="en-US" sz="2000" dirty="0" err="1">
                <a:solidFill>
                  <a:schemeClr val="bg1"/>
                </a:solidFill>
              </a:rPr>
              <a:t>ie</a:t>
            </a:r>
            <a:r>
              <a:rPr lang="en-US" sz="2000" dirty="0">
                <a:solidFill>
                  <a:schemeClr val="bg1"/>
                </a:solidFill>
              </a:rPr>
              <a:t> “opening a spreadsheet”</a:t>
            </a:r>
            <a:endParaRPr lang="en-US" sz="2000" b="1" u="sng" dirty="0">
              <a:solidFill>
                <a:schemeClr val="accent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EB94BE-BED5-4DAC-BD02-4840C2714CF6}"/>
              </a:ext>
            </a:extLst>
          </p:cNvPr>
          <p:cNvSpPr txBox="1"/>
          <p:nvPr/>
        </p:nvSpPr>
        <p:spPr>
          <a:xfrm>
            <a:off x="240630" y="1608036"/>
            <a:ext cx="195758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library(knife)</a:t>
            </a:r>
          </a:p>
          <a:p>
            <a:r>
              <a:rPr lang="en-US" dirty="0">
                <a:latin typeface="Consolas" panose="020B0609020204030204" pitchFamily="49" charset="0"/>
              </a:rPr>
              <a:t>library(peel)</a:t>
            </a:r>
          </a:p>
          <a:p>
            <a:r>
              <a:rPr lang="en-US" dirty="0">
                <a:latin typeface="Consolas" panose="020B0609020204030204" pitchFamily="49" charset="0"/>
              </a:rPr>
              <a:t>library(</a:t>
            </a:r>
            <a:r>
              <a:rPr lang="en-US" dirty="0" err="1">
                <a:latin typeface="Consolas" panose="020B0609020204030204" pitchFamily="49" charset="0"/>
              </a:rPr>
              <a:t>readr</a:t>
            </a:r>
            <a:r>
              <a:rPr lang="en-US" dirty="0"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51120AF-BC7C-483D-AC5F-D193F15235D7}"/>
              </a:ext>
            </a:extLst>
          </p:cNvPr>
          <p:cNvSpPr txBox="1"/>
          <p:nvPr/>
        </p:nvSpPr>
        <p:spPr>
          <a:xfrm>
            <a:off x="240630" y="2465567"/>
            <a:ext cx="4237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banana &lt;- </a:t>
            </a:r>
            <a:r>
              <a:rPr lang="en-US" dirty="0" err="1">
                <a:latin typeface="Consolas" panose="020B0609020204030204" pitchFamily="49" charset="0"/>
              </a:rPr>
              <a:t>read_csv</a:t>
            </a:r>
            <a:r>
              <a:rPr lang="en-US" dirty="0">
                <a:latin typeface="Consolas" panose="020B0609020204030204" pitchFamily="49" charset="0"/>
              </a:rPr>
              <a:t>(“</a:t>
            </a:r>
            <a:r>
              <a:rPr lang="en-US" dirty="0" err="1">
                <a:latin typeface="Consolas" panose="020B0609020204030204" pitchFamily="49" charset="0"/>
              </a:rPr>
              <a:t>Banana.csv</a:t>
            </a:r>
            <a:r>
              <a:rPr lang="en-US" dirty="0">
                <a:latin typeface="Consolas" panose="020B0609020204030204" pitchFamily="49" charset="0"/>
              </a:rPr>
              <a:t>”)</a:t>
            </a:r>
            <a:endParaRPr lang="en-US" dirty="0"/>
          </a:p>
        </p:txBody>
      </p:sp>
      <p:pic>
        <p:nvPicPr>
          <p:cNvPr id="11" name="Picture 6" descr="Image result for banana transparent background">
            <a:extLst>
              <a:ext uri="{FF2B5EF4-FFF2-40B4-BE49-F238E27FC236}">
                <a16:creationId xmlns:a16="http://schemas.microsoft.com/office/drawing/2014/main" id="{5D8E29B8-7D56-4DAC-83F8-3181EDB096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7705" y="1322773"/>
            <a:ext cx="2973247" cy="2973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peech Bubble: Rectangle with Corners Rounded 7">
            <a:extLst>
              <a:ext uri="{FF2B5EF4-FFF2-40B4-BE49-F238E27FC236}">
                <a16:creationId xmlns:a16="http://schemas.microsoft.com/office/drawing/2014/main" id="{E27E2BA0-A2C4-4F36-ABAE-408CEF983453}"/>
              </a:ext>
            </a:extLst>
          </p:cNvPr>
          <p:cNvSpPr/>
          <p:nvPr/>
        </p:nvSpPr>
        <p:spPr>
          <a:xfrm>
            <a:off x="4549296" y="4023101"/>
            <a:ext cx="3131507" cy="1164920"/>
          </a:xfrm>
          <a:prstGeom prst="wedgeRoundRectCallout">
            <a:avLst>
              <a:gd name="adj1" fmla="val -49200"/>
              <a:gd name="adj2" fmla="val -156336"/>
              <a:gd name="adj3" fmla="val 1666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200" b="1" u="sng" dirty="0">
                <a:solidFill>
                  <a:schemeClr val="bg1"/>
                </a:solidFill>
              </a:rPr>
              <a:t>Must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Be In the working directory or full path declared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Be inside quotes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Have correct capitalization, spacing &amp; spelling matter.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3FAF387-53BA-5A68-1C72-B3AB42315846}"/>
              </a:ext>
            </a:extLst>
          </p:cNvPr>
          <p:cNvSpPr txBox="1"/>
          <p:nvPr/>
        </p:nvSpPr>
        <p:spPr>
          <a:xfrm>
            <a:off x="240630" y="3219722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u="sng" dirty="0">
                <a:latin typeface="Consolas" panose="020B0609020204030204" pitchFamily="49" charset="0"/>
              </a:rPr>
              <a:t>OR</a:t>
            </a:r>
          </a:p>
          <a:p>
            <a:r>
              <a:rPr lang="en-US" dirty="0">
                <a:latin typeface="Consolas" panose="020B0609020204030204" pitchFamily="49" charset="0"/>
              </a:rPr>
              <a:t>banana &lt;- </a:t>
            </a:r>
            <a:r>
              <a:rPr lang="en-US" dirty="0" err="1">
                <a:latin typeface="Consolas" panose="020B0609020204030204" pitchFamily="49" charset="0"/>
              </a:rPr>
              <a:t>read_csv</a:t>
            </a:r>
            <a:r>
              <a:rPr lang="en-US" dirty="0">
                <a:latin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</a:rPr>
              <a:t>csvFile</a:t>
            </a:r>
            <a:r>
              <a:rPr lang="en-US" dirty="0">
                <a:latin typeface="Consolas" panose="020B0609020204030204" pitchFamily="49" charset="0"/>
              </a:rPr>
              <a:t>)</a:t>
            </a:r>
            <a:endParaRPr lang="en-US" dirty="0"/>
          </a:p>
        </p:txBody>
      </p:sp>
      <p:sp>
        <p:nvSpPr>
          <p:cNvPr id="15" name="Speech Bubble: Rectangle with Corners Rounded 7">
            <a:extLst>
              <a:ext uri="{FF2B5EF4-FFF2-40B4-BE49-F238E27FC236}">
                <a16:creationId xmlns:a16="http://schemas.microsoft.com/office/drawing/2014/main" id="{F51F4D2A-7F6F-2E5D-5E2C-CFC56F80173B}"/>
              </a:ext>
            </a:extLst>
          </p:cNvPr>
          <p:cNvSpPr/>
          <p:nvPr/>
        </p:nvSpPr>
        <p:spPr>
          <a:xfrm>
            <a:off x="2198217" y="4458117"/>
            <a:ext cx="2042037" cy="724855"/>
          </a:xfrm>
          <a:prstGeom prst="wedgeRoundRectCallout">
            <a:avLst>
              <a:gd name="adj1" fmla="val 15629"/>
              <a:gd name="adj2" fmla="val -145039"/>
              <a:gd name="adj3" fmla="val 1666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200" b="1" u="sng" dirty="0">
                <a:solidFill>
                  <a:schemeClr val="bg1"/>
                </a:solidFill>
              </a:rPr>
              <a:t>Must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Refer to the URL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Or be the URL in quotes</a:t>
            </a:r>
          </a:p>
        </p:txBody>
      </p:sp>
    </p:spTree>
    <p:extLst>
      <p:ext uri="{BB962C8B-B14F-4D97-AF65-F5344CB8AC3E}">
        <p14:creationId xmlns:p14="http://schemas.microsoft.com/office/powerpoint/2010/main" val="29636781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2/16/23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if my file is Excel or ???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pic>
        <p:nvPicPr>
          <p:cNvPr id="6" name="Picture 2" descr="Image result for advice meme">
            <a:extLst>
              <a:ext uri="{FF2B5EF4-FFF2-40B4-BE49-F238E27FC236}">
                <a16:creationId xmlns:a16="http://schemas.microsoft.com/office/drawing/2014/main" id="{2C3CA585-ACF4-469C-BE93-2BF26DF57E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925" y="1848170"/>
            <a:ext cx="3640942" cy="2918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2D510A5-BA30-4AB1-9EDA-6E4222102AF1}"/>
              </a:ext>
            </a:extLst>
          </p:cNvPr>
          <p:cNvSpPr txBox="1"/>
          <p:nvPr/>
        </p:nvSpPr>
        <p:spPr>
          <a:xfrm>
            <a:off x="3820017" y="1848755"/>
            <a:ext cx="50875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 can open many files types with different functions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CSV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Excel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SaS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Rds</a:t>
            </a:r>
            <a:r>
              <a:rPr lang="en-US" dirty="0"/>
              <a:t>, </a:t>
            </a:r>
            <a:r>
              <a:rPr lang="en-US" dirty="0" err="1"/>
              <a:t>rda</a:t>
            </a:r>
            <a:r>
              <a:rPr lang="en-US" dirty="0"/>
              <a:t>, </a:t>
            </a:r>
            <a:r>
              <a:rPr lang="en-US" dirty="0" err="1"/>
              <a:t>fst</a:t>
            </a:r>
            <a:r>
              <a:rPr lang="en-US" dirty="0"/>
              <a:t> </a:t>
            </a:r>
            <a:r>
              <a:rPr lang="en-US" dirty="0" err="1"/>
              <a:t>etc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Connections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Databases (SQL, </a:t>
            </a:r>
            <a:r>
              <a:rPr lang="en-US" dirty="0" err="1"/>
              <a:t>mongoDB</a:t>
            </a:r>
            <a:r>
              <a:rPr lang="en-US" dirty="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S3 Buckets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APIs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0914952-F2EF-4FC6-A890-56476579D625}"/>
              </a:ext>
            </a:extLst>
          </p:cNvPr>
          <p:cNvSpPr/>
          <p:nvPr/>
        </p:nvSpPr>
        <p:spPr>
          <a:xfrm>
            <a:off x="240630" y="5345069"/>
            <a:ext cx="8686800" cy="6143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Recommendation: to get started stick with CSV.  Most software can export CSV.  Most class files are CSV.</a:t>
            </a:r>
            <a:endParaRPr lang="en-US" sz="2000" b="1" u="sng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44166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2/16/23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uses functions, libraries &amp; objects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057600D-422B-4BD6-98C5-ECD6CB4C0601}"/>
              </a:ext>
            </a:extLst>
          </p:cNvPr>
          <p:cNvSpPr/>
          <p:nvPr/>
        </p:nvSpPr>
        <p:spPr>
          <a:xfrm>
            <a:off x="240631" y="5345069"/>
            <a:ext cx="8686800" cy="6143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R uses predefined functions to accomplish things.</a:t>
            </a:r>
            <a:endParaRPr lang="en-US" sz="2400" b="1" u="sng" dirty="0">
              <a:solidFill>
                <a:schemeClr val="accent1"/>
              </a:solidFill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4B1C195-F0A1-4DF2-83F7-CCD1E042F513}"/>
              </a:ext>
            </a:extLst>
          </p:cNvPr>
          <p:cNvCxnSpPr/>
          <p:nvPr/>
        </p:nvCxnSpPr>
        <p:spPr>
          <a:xfrm>
            <a:off x="1281504" y="3106455"/>
            <a:ext cx="1828800" cy="0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F90C574D-332E-41EE-87C5-81241A5307BF}"/>
              </a:ext>
            </a:extLst>
          </p:cNvPr>
          <p:cNvSpPr/>
          <p:nvPr/>
        </p:nvSpPr>
        <p:spPr>
          <a:xfrm>
            <a:off x="3538967" y="2099657"/>
            <a:ext cx="2041743" cy="204174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Function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A7A9DDF-ABC4-486B-BABF-3D7BAD0689BF}"/>
              </a:ext>
            </a:extLst>
          </p:cNvPr>
          <p:cNvSpPr txBox="1"/>
          <p:nvPr/>
        </p:nvSpPr>
        <p:spPr>
          <a:xfrm>
            <a:off x="155214" y="2921789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0F5C5F6-6775-4B27-8329-824CF1E7A3A3}"/>
              </a:ext>
            </a:extLst>
          </p:cNvPr>
          <p:cNvCxnSpPr/>
          <p:nvPr/>
        </p:nvCxnSpPr>
        <p:spPr>
          <a:xfrm>
            <a:off x="6009373" y="3096017"/>
            <a:ext cx="1828800" cy="0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26CDC2A-2032-43BC-B8F4-FE3782DA2BFB}"/>
              </a:ext>
            </a:extLst>
          </p:cNvPr>
          <p:cNvSpPr txBox="1"/>
          <p:nvPr/>
        </p:nvSpPr>
        <p:spPr>
          <a:xfrm>
            <a:off x="8266837" y="2911351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19953205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2/16/23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uses functions, libraries &amp; objects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057600D-422B-4BD6-98C5-ECD6CB4C0601}"/>
              </a:ext>
            </a:extLst>
          </p:cNvPr>
          <p:cNvSpPr/>
          <p:nvPr/>
        </p:nvSpPr>
        <p:spPr>
          <a:xfrm>
            <a:off x="240631" y="5345069"/>
            <a:ext cx="8686800" cy="6143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“ </a:t>
            </a:r>
            <a:r>
              <a:rPr lang="en-US" sz="2400" dirty="0">
                <a:latin typeface="Consolas" panose="020B0609020204030204" pitchFamily="49" charset="0"/>
              </a:rPr>
              <a:t>&lt;- ” is the assignment operator</a:t>
            </a:r>
            <a:endParaRPr lang="en-US" sz="2400" b="1" u="sng" dirty="0">
              <a:solidFill>
                <a:schemeClr val="accent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1120AF-BC7C-483D-AC5F-D193F15235D7}"/>
              </a:ext>
            </a:extLst>
          </p:cNvPr>
          <p:cNvSpPr txBox="1"/>
          <p:nvPr/>
        </p:nvSpPr>
        <p:spPr>
          <a:xfrm>
            <a:off x="928065" y="2831348"/>
            <a:ext cx="4237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halfBanana</a:t>
            </a:r>
            <a:r>
              <a:rPr lang="en-US" dirty="0">
                <a:latin typeface="Consolas" panose="020B0609020204030204" pitchFamily="49" charset="0"/>
              </a:rPr>
              <a:t> &lt;- </a:t>
            </a:r>
            <a:r>
              <a:rPr lang="en-US" dirty="0" err="1">
                <a:latin typeface="Consolas" panose="020B0609020204030204" pitchFamily="49" charset="0"/>
              </a:rPr>
              <a:t>cutinhalf</a:t>
            </a:r>
            <a:r>
              <a:rPr lang="en-US" dirty="0">
                <a:latin typeface="Consolas" panose="020B0609020204030204" pitchFamily="49" charset="0"/>
              </a:rPr>
              <a:t>(banana )</a:t>
            </a:r>
            <a:endParaRPr lang="en-US" dirty="0"/>
          </a:p>
        </p:txBody>
      </p:sp>
      <p:pic>
        <p:nvPicPr>
          <p:cNvPr id="8" name="Picture 2" descr="http://www.brainkandie.com/images/banana.png">
            <a:extLst>
              <a:ext uri="{FF2B5EF4-FFF2-40B4-BE49-F238E27FC236}">
                <a16:creationId xmlns:a16="http://schemas.microsoft.com/office/drawing/2014/main" id="{F131010D-A51D-449B-A4EC-6FA4FAAA07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038486" y="1821307"/>
            <a:ext cx="3338782" cy="2003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http://cdn.xl.thumbs.canstockphoto.com/canstock14746167.jpg">
            <a:extLst>
              <a:ext uri="{FF2B5EF4-FFF2-40B4-BE49-F238E27FC236}">
                <a16:creationId xmlns:a16="http://schemas.microsoft.com/office/drawing/2014/main" id="{BADE13CE-D19F-477C-B30C-CA95D42771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470" b="38097"/>
          <a:stretch/>
        </p:blipFill>
        <p:spPr bwMode="auto">
          <a:xfrm rot="5400000">
            <a:off x="6387740" y="2929490"/>
            <a:ext cx="2819554" cy="717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0750E9D-BE5C-45ED-A40C-CDF1D2C48FFA}"/>
              </a:ext>
            </a:extLst>
          </p:cNvPr>
          <p:cNvSpPr/>
          <p:nvPr/>
        </p:nvSpPr>
        <p:spPr>
          <a:xfrm>
            <a:off x="2683594" y="3345657"/>
            <a:ext cx="1290182" cy="34019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Function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BFF11B1-B091-4AE7-91D0-6E51D2A84A8F}"/>
              </a:ext>
            </a:extLst>
          </p:cNvPr>
          <p:cNvSpPr txBox="1"/>
          <p:nvPr/>
        </p:nvSpPr>
        <p:spPr>
          <a:xfrm>
            <a:off x="4152564" y="3331089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86E95B4-4528-4F4A-9DED-2D3431AAAD60}"/>
              </a:ext>
            </a:extLst>
          </p:cNvPr>
          <p:cNvSpPr txBox="1"/>
          <p:nvPr/>
        </p:nvSpPr>
        <p:spPr>
          <a:xfrm>
            <a:off x="1170086" y="333108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222A061-6C3F-4577-8CFA-72B564A8F28B}"/>
              </a:ext>
            </a:extLst>
          </p:cNvPr>
          <p:cNvCxnSpPr/>
          <p:nvPr/>
        </p:nvCxnSpPr>
        <p:spPr>
          <a:xfrm>
            <a:off x="2495704" y="3241435"/>
            <a:ext cx="0" cy="548640"/>
          </a:xfrm>
          <a:prstGeom prst="line">
            <a:avLst/>
          </a:prstGeom>
          <a:ln w="12700"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A44ACFCD-D15B-409F-862E-5418190449DB}"/>
              </a:ext>
            </a:extLst>
          </p:cNvPr>
          <p:cNvSpPr/>
          <p:nvPr/>
        </p:nvSpPr>
        <p:spPr>
          <a:xfrm>
            <a:off x="3880753" y="3331089"/>
            <a:ext cx="311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(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5A4D964-AB5B-4B9A-B814-F29D6F3773F7}"/>
              </a:ext>
            </a:extLst>
          </p:cNvPr>
          <p:cNvSpPr/>
          <p:nvPr/>
        </p:nvSpPr>
        <p:spPr>
          <a:xfrm>
            <a:off x="4853818" y="3331089"/>
            <a:ext cx="311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54816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2/16/23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uses functions, libraries &amp; objects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057600D-422B-4BD6-98C5-ECD6CB4C0601}"/>
              </a:ext>
            </a:extLst>
          </p:cNvPr>
          <p:cNvSpPr/>
          <p:nvPr/>
        </p:nvSpPr>
        <p:spPr>
          <a:xfrm>
            <a:off x="240631" y="5345069"/>
            <a:ext cx="8686800" cy="6143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Results of an object can be used in the next function.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1120AF-BC7C-483D-AC5F-D193F15235D7}"/>
              </a:ext>
            </a:extLst>
          </p:cNvPr>
          <p:cNvSpPr txBox="1"/>
          <p:nvPr/>
        </p:nvSpPr>
        <p:spPr>
          <a:xfrm>
            <a:off x="240630" y="2545370"/>
            <a:ext cx="4237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halfBanana</a:t>
            </a:r>
            <a:r>
              <a:rPr lang="en-US" dirty="0">
                <a:latin typeface="Consolas" panose="020B0609020204030204" pitchFamily="49" charset="0"/>
              </a:rPr>
              <a:t> &lt;- </a:t>
            </a:r>
            <a:r>
              <a:rPr lang="en-US" dirty="0" err="1">
                <a:latin typeface="Consolas" panose="020B0609020204030204" pitchFamily="49" charset="0"/>
              </a:rPr>
              <a:t>cutinhalf</a:t>
            </a:r>
            <a:r>
              <a:rPr lang="en-US" dirty="0">
                <a:latin typeface="Consolas" panose="020B0609020204030204" pitchFamily="49" charset="0"/>
              </a:rPr>
              <a:t>(banana )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0750E9D-BE5C-45ED-A40C-CDF1D2C48FFA}"/>
              </a:ext>
            </a:extLst>
          </p:cNvPr>
          <p:cNvSpPr/>
          <p:nvPr/>
        </p:nvSpPr>
        <p:spPr>
          <a:xfrm>
            <a:off x="2494405" y="4173670"/>
            <a:ext cx="1290182" cy="34019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Function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FF11B1-B091-4AE7-91D0-6E51D2A84A8F}"/>
              </a:ext>
            </a:extLst>
          </p:cNvPr>
          <p:cNvSpPr txBox="1"/>
          <p:nvPr/>
        </p:nvSpPr>
        <p:spPr>
          <a:xfrm>
            <a:off x="3963375" y="4159102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6E95B4-4528-4F4A-9DED-2D3431AAAD60}"/>
              </a:ext>
            </a:extLst>
          </p:cNvPr>
          <p:cNvSpPr txBox="1"/>
          <p:nvPr/>
        </p:nvSpPr>
        <p:spPr>
          <a:xfrm>
            <a:off x="980897" y="415910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222A061-6C3F-4577-8CFA-72B564A8F28B}"/>
              </a:ext>
            </a:extLst>
          </p:cNvPr>
          <p:cNvCxnSpPr/>
          <p:nvPr/>
        </p:nvCxnSpPr>
        <p:spPr>
          <a:xfrm>
            <a:off x="2306515" y="4069448"/>
            <a:ext cx="0" cy="548640"/>
          </a:xfrm>
          <a:prstGeom prst="line">
            <a:avLst/>
          </a:prstGeom>
          <a:ln w="12700"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A44ACFCD-D15B-409F-862E-5418190449DB}"/>
              </a:ext>
            </a:extLst>
          </p:cNvPr>
          <p:cNvSpPr/>
          <p:nvPr/>
        </p:nvSpPr>
        <p:spPr>
          <a:xfrm>
            <a:off x="3691564" y="4159102"/>
            <a:ext cx="311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(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5A4D964-AB5B-4B9A-B814-F29D6F3773F7}"/>
              </a:ext>
            </a:extLst>
          </p:cNvPr>
          <p:cNvSpPr/>
          <p:nvPr/>
        </p:nvSpPr>
        <p:spPr>
          <a:xfrm>
            <a:off x="5044375" y="4118459"/>
            <a:ext cx="4379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 )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18414A2-E293-4507-8771-437EFDF9F349}"/>
              </a:ext>
            </a:extLst>
          </p:cNvPr>
          <p:cNvSpPr txBox="1"/>
          <p:nvPr/>
        </p:nvSpPr>
        <p:spPr>
          <a:xfrm>
            <a:off x="767693" y="3700116"/>
            <a:ext cx="47436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halfBanana</a:t>
            </a:r>
            <a:r>
              <a:rPr lang="en-US" dirty="0">
                <a:latin typeface="Consolas" panose="020B0609020204030204" pitchFamily="49" charset="0"/>
              </a:rPr>
              <a:t> &lt;- peel     ( </a:t>
            </a:r>
            <a:r>
              <a:rPr lang="en-US" dirty="0" err="1">
                <a:latin typeface="Consolas" panose="020B0609020204030204" pitchFamily="49" charset="0"/>
              </a:rPr>
              <a:t>halfBanana</a:t>
            </a:r>
            <a:r>
              <a:rPr lang="en-US" dirty="0">
                <a:latin typeface="Consolas" panose="020B0609020204030204" pitchFamily="49" charset="0"/>
              </a:rPr>
              <a:t>)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B59E285-700D-4A32-94E4-92B3B7FE84BB}"/>
              </a:ext>
            </a:extLst>
          </p:cNvPr>
          <p:cNvSpPr txBox="1"/>
          <p:nvPr/>
        </p:nvSpPr>
        <p:spPr>
          <a:xfrm>
            <a:off x="240630" y="1255813"/>
            <a:ext cx="195758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library(knife)</a:t>
            </a:r>
          </a:p>
          <a:p>
            <a:r>
              <a:rPr lang="en-US" dirty="0">
                <a:latin typeface="Consolas" panose="020B0609020204030204" pitchFamily="49" charset="0"/>
              </a:rPr>
              <a:t>library(peel)</a:t>
            </a:r>
          </a:p>
          <a:p>
            <a:r>
              <a:rPr lang="en-US" dirty="0">
                <a:latin typeface="Consolas" panose="020B0609020204030204" pitchFamily="49" charset="0"/>
              </a:rPr>
              <a:t>library(</a:t>
            </a:r>
            <a:r>
              <a:rPr lang="en-US" dirty="0" err="1">
                <a:latin typeface="Consolas" panose="020B0609020204030204" pitchFamily="49" charset="0"/>
              </a:rPr>
              <a:t>readr</a:t>
            </a:r>
            <a:r>
              <a:rPr lang="en-US" dirty="0"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8DC38A5-5520-4620-AFF8-371F7AB82BCD}"/>
              </a:ext>
            </a:extLst>
          </p:cNvPr>
          <p:cNvSpPr txBox="1"/>
          <p:nvPr/>
        </p:nvSpPr>
        <p:spPr>
          <a:xfrm>
            <a:off x="240630" y="2085295"/>
            <a:ext cx="4237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banana &lt;- </a:t>
            </a:r>
            <a:r>
              <a:rPr lang="en-US" dirty="0" err="1">
                <a:latin typeface="Consolas" panose="020B0609020204030204" pitchFamily="49" charset="0"/>
              </a:rPr>
              <a:t>read_csv</a:t>
            </a:r>
            <a:r>
              <a:rPr lang="en-US" dirty="0">
                <a:latin typeface="Consolas" panose="020B0609020204030204" pitchFamily="49" charset="0"/>
              </a:rPr>
              <a:t>(“Banana.csv”)</a:t>
            </a:r>
            <a:endParaRPr lang="en-US" dirty="0"/>
          </a:p>
        </p:txBody>
      </p:sp>
      <p:pic>
        <p:nvPicPr>
          <p:cNvPr id="18" name="Picture 2" descr="Image result for half banana">
            <a:extLst>
              <a:ext uri="{FF2B5EF4-FFF2-40B4-BE49-F238E27FC236}">
                <a16:creationId xmlns:a16="http://schemas.microsoft.com/office/drawing/2014/main" id="{DEAEA782-61E0-43B4-BDA6-A3944FAD2A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65" b="28476"/>
          <a:stretch/>
        </p:blipFill>
        <p:spPr bwMode="auto">
          <a:xfrm rot="1615433" flipV="1">
            <a:off x="5136265" y="2079687"/>
            <a:ext cx="3022887" cy="1404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Image result for hand white background">
            <a:extLst>
              <a:ext uri="{FF2B5EF4-FFF2-40B4-BE49-F238E27FC236}">
                <a16:creationId xmlns:a16="http://schemas.microsoft.com/office/drawing/2014/main" id="{C6351A39-5E58-42B0-9337-2C31583601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5517" y="2185147"/>
            <a:ext cx="2148623" cy="1852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AF93F3B-41BA-45B8-A62C-663812BF0B8D}"/>
              </a:ext>
            </a:extLst>
          </p:cNvPr>
          <p:cNvCxnSpPr>
            <a:cxnSpLocks/>
            <a:stCxn id="21" idx="4"/>
            <a:endCxn id="22" idx="0"/>
          </p:cNvCxnSpPr>
          <p:nvPr/>
        </p:nvCxnSpPr>
        <p:spPr>
          <a:xfrm>
            <a:off x="908137" y="2968669"/>
            <a:ext cx="3591769" cy="702115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F92392B-93E6-4019-9EE6-4791E3E0CD25}"/>
              </a:ext>
            </a:extLst>
          </p:cNvPr>
          <p:cNvSpPr/>
          <p:nvPr/>
        </p:nvSpPr>
        <p:spPr>
          <a:xfrm>
            <a:off x="112734" y="2517257"/>
            <a:ext cx="1590806" cy="45141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 dirty="0">
              <a:solidFill>
                <a:schemeClr val="tx2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9A29B2D-E4AF-4336-9EDF-24F29AA47942}"/>
              </a:ext>
            </a:extLst>
          </p:cNvPr>
          <p:cNvSpPr/>
          <p:nvPr/>
        </p:nvSpPr>
        <p:spPr>
          <a:xfrm>
            <a:off x="3691564" y="3670784"/>
            <a:ext cx="1616684" cy="45141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48610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2/16/23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uses functions, libraries &amp; objects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057600D-422B-4BD6-98C5-ECD6CB4C0601}"/>
              </a:ext>
            </a:extLst>
          </p:cNvPr>
          <p:cNvSpPr/>
          <p:nvPr/>
        </p:nvSpPr>
        <p:spPr>
          <a:xfrm>
            <a:off x="240631" y="5345069"/>
            <a:ext cx="8686800" cy="6143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You don’t always have to declare an output object &amp; you can also save items to disk.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1120AF-BC7C-483D-AC5F-D193F15235D7}"/>
              </a:ext>
            </a:extLst>
          </p:cNvPr>
          <p:cNvSpPr txBox="1"/>
          <p:nvPr/>
        </p:nvSpPr>
        <p:spPr>
          <a:xfrm>
            <a:off x="240630" y="2415074"/>
            <a:ext cx="4237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halfBanana</a:t>
            </a:r>
            <a:r>
              <a:rPr lang="en-US" dirty="0">
                <a:latin typeface="Consolas" panose="020B0609020204030204" pitchFamily="49" charset="0"/>
              </a:rPr>
              <a:t> &lt;- </a:t>
            </a:r>
            <a:r>
              <a:rPr lang="en-US" dirty="0" err="1">
                <a:latin typeface="Consolas" panose="020B0609020204030204" pitchFamily="49" charset="0"/>
              </a:rPr>
              <a:t>cutinhalf</a:t>
            </a:r>
            <a:r>
              <a:rPr lang="en-US" dirty="0">
                <a:latin typeface="Consolas" panose="020B0609020204030204" pitchFamily="49" charset="0"/>
              </a:rPr>
              <a:t>(banana)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0750E9D-BE5C-45ED-A40C-CDF1D2C48FFA}"/>
              </a:ext>
            </a:extLst>
          </p:cNvPr>
          <p:cNvSpPr/>
          <p:nvPr/>
        </p:nvSpPr>
        <p:spPr>
          <a:xfrm>
            <a:off x="823262" y="4157904"/>
            <a:ext cx="1290182" cy="34019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Function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FF11B1-B091-4AE7-91D0-6E51D2A84A8F}"/>
              </a:ext>
            </a:extLst>
          </p:cNvPr>
          <p:cNvSpPr txBox="1"/>
          <p:nvPr/>
        </p:nvSpPr>
        <p:spPr>
          <a:xfrm>
            <a:off x="2217433" y="4143336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44ACFCD-D15B-409F-862E-5418190449DB}"/>
              </a:ext>
            </a:extLst>
          </p:cNvPr>
          <p:cNvSpPr/>
          <p:nvPr/>
        </p:nvSpPr>
        <p:spPr>
          <a:xfrm>
            <a:off x="2020421" y="4143336"/>
            <a:ext cx="311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(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5A4D964-AB5B-4B9A-B814-F29D6F3773F7}"/>
              </a:ext>
            </a:extLst>
          </p:cNvPr>
          <p:cNvSpPr/>
          <p:nvPr/>
        </p:nvSpPr>
        <p:spPr>
          <a:xfrm>
            <a:off x="2800768" y="4128769"/>
            <a:ext cx="311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)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18414A2-E293-4507-8771-437EFDF9F349}"/>
              </a:ext>
            </a:extLst>
          </p:cNvPr>
          <p:cNvSpPr txBox="1"/>
          <p:nvPr/>
        </p:nvSpPr>
        <p:spPr>
          <a:xfrm>
            <a:off x="240630" y="2719888"/>
            <a:ext cx="4110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halfBanana</a:t>
            </a:r>
            <a:r>
              <a:rPr lang="en-US" dirty="0">
                <a:latin typeface="Consolas" panose="020B0609020204030204" pitchFamily="49" charset="0"/>
              </a:rPr>
              <a:t> &lt;- peel(</a:t>
            </a:r>
            <a:r>
              <a:rPr lang="en-US" dirty="0" err="1">
                <a:latin typeface="Consolas" panose="020B0609020204030204" pitchFamily="49" charset="0"/>
              </a:rPr>
              <a:t>halfBanana</a:t>
            </a:r>
            <a:r>
              <a:rPr lang="en-US" dirty="0">
                <a:latin typeface="Consolas" panose="020B0609020204030204" pitchFamily="49" charset="0"/>
              </a:rPr>
              <a:t>)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6D1A91-602C-4723-91DA-11002DADC131}"/>
              </a:ext>
            </a:extLst>
          </p:cNvPr>
          <p:cNvSpPr txBox="1"/>
          <p:nvPr/>
        </p:nvSpPr>
        <p:spPr>
          <a:xfrm>
            <a:off x="240630" y="1223630"/>
            <a:ext cx="3350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setwd</a:t>
            </a:r>
            <a:r>
              <a:rPr lang="en-US" dirty="0">
                <a:latin typeface="Consolas" panose="020B0609020204030204" pitchFamily="49" charset="0"/>
              </a:rPr>
              <a:t>(“ted/fruit/basket”)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B59E285-700D-4A32-94E4-92B3B7FE84BB}"/>
              </a:ext>
            </a:extLst>
          </p:cNvPr>
          <p:cNvSpPr txBox="1"/>
          <p:nvPr/>
        </p:nvSpPr>
        <p:spPr>
          <a:xfrm>
            <a:off x="240630" y="1528445"/>
            <a:ext cx="19575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library(knife)</a:t>
            </a:r>
          </a:p>
          <a:p>
            <a:r>
              <a:rPr lang="en-US" dirty="0">
                <a:latin typeface="Consolas" panose="020B0609020204030204" pitchFamily="49" charset="0"/>
              </a:rPr>
              <a:t>library(peel)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8DC38A5-5520-4620-AFF8-371F7AB82BCD}"/>
              </a:ext>
            </a:extLst>
          </p:cNvPr>
          <p:cNvSpPr txBox="1"/>
          <p:nvPr/>
        </p:nvSpPr>
        <p:spPr>
          <a:xfrm>
            <a:off x="240630" y="2110259"/>
            <a:ext cx="47436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banana     &lt;- </a:t>
            </a:r>
            <a:r>
              <a:rPr lang="en-US" dirty="0" err="1">
                <a:latin typeface="Consolas" panose="020B0609020204030204" pitchFamily="49" charset="0"/>
              </a:rPr>
              <a:t>read_csv</a:t>
            </a:r>
            <a:r>
              <a:rPr lang="en-US" dirty="0">
                <a:latin typeface="Consolas" panose="020B0609020204030204" pitchFamily="49" charset="0"/>
              </a:rPr>
              <a:t>(“Banana.csv”)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D17F439-6E11-4B4C-9536-FE7E4BE05003}"/>
              </a:ext>
            </a:extLst>
          </p:cNvPr>
          <p:cNvGrpSpPr/>
          <p:nvPr/>
        </p:nvGrpSpPr>
        <p:grpSpPr>
          <a:xfrm>
            <a:off x="5102567" y="1935754"/>
            <a:ext cx="3840480" cy="2250358"/>
            <a:chOff x="4884420" y="2092654"/>
            <a:chExt cx="3840480" cy="2250358"/>
          </a:xfrm>
        </p:grpSpPr>
        <p:pic>
          <p:nvPicPr>
            <p:cNvPr id="17" name="Picture 4" descr="http://sape.inf.usi.ch/sites/default/files/ggplot2-geom_blank-example.png">
              <a:extLst>
                <a:ext uri="{FF2B5EF4-FFF2-40B4-BE49-F238E27FC236}">
                  <a16:creationId xmlns:a16="http://schemas.microsoft.com/office/drawing/2014/main" id="{F3EBEA82-AEC2-4503-901A-DBDAF7BAC94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106"/>
            <a:stretch/>
          </p:blipFill>
          <p:spPr bwMode="auto">
            <a:xfrm>
              <a:off x="4884420" y="2092654"/>
              <a:ext cx="3840480" cy="22503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2" descr="Image result for half banana">
              <a:extLst>
                <a:ext uri="{FF2B5EF4-FFF2-40B4-BE49-F238E27FC236}">
                  <a16:creationId xmlns:a16="http://schemas.microsoft.com/office/drawing/2014/main" id="{813A08A4-7A0F-45BF-A1CD-14DD858FD3D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065" b="28476"/>
            <a:stretch/>
          </p:blipFill>
          <p:spPr bwMode="auto">
            <a:xfrm rot="1615433" flipV="1">
              <a:off x="5469884" y="2498909"/>
              <a:ext cx="2787633" cy="1217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B9B0164B-0149-4DD5-8E06-DAA3041D8C9F}"/>
              </a:ext>
            </a:extLst>
          </p:cNvPr>
          <p:cNvSpPr txBox="1"/>
          <p:nvPr/>
        </p:nvSpPr>
        <p:spPr>
          <a:xfrm>
            <a:off x="884383" y="3743430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plot(</a:t>
            </a:r>
            <a:r>
              <a:rPr lang="en-US" dirty="0" err="1">
                <a:latin typeface="Consolas" panose="020B0609020204030204" pitchFamily="49" charset="0"/>
              </a:rPr>
              <a:t>halfBanana</a:t>
            </a:r>
            <a:r>
              <a:rPr lang="en-US" dirty="0">
                <a:latin typeface="Consolas" panose="020B0609020204030204" pitchFamily="49" charset="0"/>
              </a:rPr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13380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2/16/23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Workflow review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22C5B7-2DB5-4EA8-859A-5A5743A396CA}"/>
              </a:ext>
            </a:extLst>
          </p:cNvPr>
          <p:cNvSpPr txBox="1"/>
          <p:nvPr/>
        </p:nvSpPr>
        <p:spPr>
          <a:xfrm>
            <a:off x="3692285" y="5005776"/>
            <a:ext cx="4112023" cy="33855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object&lt;-function(applied to object)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5BC3515-0129-435C-9B18-BB4DC06E048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4074" y="1103590"/>
            <a:ext cx="1201613" cy="93151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CE99666D-0A26-45F7-822B-A575960EC698}"/>
              </a:ext>
            </a:extLst>
          </p:cNvPr>
          <p:cNvGrpSpPr/>
          <p:nvPr/>
        </p:nvGrpSpPr>
        <p:grpSpPr>
          <a:xfrm>
            <a:off x="1273971" y="2274676"/>
            <a:ext cx="1321555" cy="1006531"/>
            <a:chOff x="919527" y="2384361"/>
            <a:chExt cx="1459728" cy="1071794"/>
          </a:xfrm>
        </p:grpSpPr>
        <p:pic>
          <p:nvPicPr>
            <p:cNvPr id="12" name="Picture 2" descr="Image result for hand white background">
              <a:extLst>
                <a:ext uri="{FF2B5EF4-FFF2-40B4-BE49-F238E27FC236}">
                  <a16:creationId xmlns:a16="http://schemas.microsoft.com/office/drawing/2014/main" id="{DB259A06-A46D-4D41-AB85-BEFA1B65E3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9527" y="2449871"/>
              <a:ext cx="1091000" cy="940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http://cdn.xl.thumbs.canstockphoto.com/canstock14746167.jpg">
              <a:extLst>
                <a:ext uri="{FF2B5EF4-FFF2-40B4-BE49-F238E27FC236}">
                  <a16:creationId xmlns:a16="http://schemas.microsoft.com/office/drawing/2014/main" id="{86987945-E340-45C2-9E67-760C16CB636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470" b="38097"/>
            <a:stretch/>
          </p:blipFill>
          <p:spPr bwMode="auto">
            <a:xfrm rot="5400000">
              <a:off x="1706921" y="2783821"/>
              <a:ext cx="1071794" cy="2728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4" name="Picture 6" descr="Image result for banana transparent background">
            <a:extLst>
              <a:ext uri="{FF2B5EF4-FFF2-40B4-BE49-F238E27FC236}">
                <a16:creationId xmlns:a16="http://schemas.microsoft.com/office/drawing/2014/main" id="{4C70DCF7-8AC6-41FE-A567-DCC741701A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4864" y="3238565"/>
            <a:ext cx="955958" cy="955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D17EEA90-78B0-4080-9D60-480EF7F02082}"/>
              </a:ext>
            </a:extLst>
          </p:cNvPr>
          <p:cNvGrpSpPr/>
          <p:nvPr/>
        </p:nvGrpSpPr>
        <p:grpSpPr>
          <a:xfrm>
            <a:off x="1379306" y="4907138"/>
            <a:ext cx="1130829" cy="605894"/>
            <a:chOff x="5001597" y="2799644"/>
            <a:chExt cx="2498122" cy="1373047"/>
          </a:xfrm>
        </p:grpSpPr>
        <p:pic>
          <p:nvPicPr>
            <p:cNvPr id="16" name="Picture 2" descr="Image result for half banana">
              <a:extLst>
                <a:ext uri="{FF2B5EF4-FFF2-40B4-BE49-F238E27FC236}">
                  <a16:creationId xmlns:a16="http://schemas.microsoft.com/office/drawing/2014/main" id="{9FA2FE0D-E6C3-40BB-BD19-25623F72AD1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065" b="28476"/>
            <a:stretch/>
          </p:blipFill>
          <p:spPr bwMode="auto">
            <a:xfrm rot="1615433" flipV="1">
              <a:off x="5001597" y="2799644"/>
              <a:ext cx="2381250" cy="11063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2" descr="Image result for hand white background">
              <a:extLst>
                <a:ext uri="{FF2B5EF4-FFF2-40B4-BE49-F238E27FC236}">
                  <a16:creationId xmlns:a16="http://schemas.microsoft.com/office/drawing/2014/main" id="{77671E1D-32D3-47BB-BF76-3BAE074C37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27046" y="2816567"/>
              <a:ext cx="1572673" cy="13561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B751ABA-CE4D-4CCD-905A-BF5DE70EEC4E}"/>
              </a:ext>
            </a:extLst>
          </p:cNvPr>
          <p:cNvGrpSpPr/>
          <p:nvPr/>
        </p:nvGrpSpPr>
        <p:grpSpPr>
          <a:xfrm>
            <a:off x="1475066" y="4203444"/>
            <a:ext cx="957435" cy="741843"/>
            <a:chOff x="4262775" y="5030993"/>
            <a:chExt cx="1057538" cy="789944"/>
          </a:xfrm>
        </p:grpSpPr>
        <p:pic>
          <p:nvPicPr>
            <p:cNvPr id="19" name="Picture 2" descr="http://www.brainkandie.com/images/banana.png">
              <a:extLst>
                <a:ext uri="{FF2B5EF4-FFF2-40B4-BE49-F238E27FC236}">
                  <a16:creationId xmlns:a16="http://schemas.microsoft.com/office/drawing/2014/main" id="{2477DECE-209B-4BF9-A37D-D85CB9CCCBF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262775" y="5030993"/>
              <a:ext cx="1057538" cy="6345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4" descr="http://cdn.xl.thumbs.canstockphoto.com/canstock14746167.jpg">
              <a:extLst>
                <a:ext uri="{FF2B5EF4-FFF2-40B4-BE49-F238E27FC236}">
                  <a16:creationId xmlns:a16="http://schemas.microsoft.com/office/drawing/2014/main" id="{6EC81316-03FA-48F1-BF02-1436C0E8460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470" b="38097"/>
            <a:stretch/>
          </p:blipFill>
          <p:spPr bwMode="auto">
            <a:xfrm rot="5400000">
              <a:off x="4757761" y="5371276"/>
              <a:ext cx="716823" cy="182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C233138-9FB0-47EE-AFFB-2530CD03B4B5}"/>
              </a:ext>
            </a:extLst>
          </p:cNvPr>
          <p:cNvCxnSpPr/>
          <p:nvPr/>
        </p:nvCxnSpPr>
        <p:spPr>
          <a:xfrm>
            <a:off x="217532" y="5660777"/>
            <a:ext cx="8558213" cy="0"/>
          </a:xfrm>
          <a:prstGeom prst="line">
            <a:avLst/>
          </a:prstGeom>
          <a:ln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8A5C6AD-C32D-4CA9-BE76-17DC8276ECCB}"/>
              </a:ext>
            </a:extLst>
          </p:cNvPr>
          <p:cNvCxnSpPr/>
          <p:nvPr/>
        </p:nvCxnSpPr>
        <p:spPr>
          <a:xfrm>
            <a:off x="217532" y="4130419"/>
            <a:ext cx="8558213" cy="0"/>
          </a:xfrm>
          <a:prstGeom prst="line">
            <a:avLst/>
          </a:prstGeom>
          <a:ln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254C2B2-0684-464E-A709-FD3F70ED7EAE}"/>
              </a:ext>
            </a:extLst>
          </p:cNvPr>
          <p:cNvCxnSpPr/>
          <p:nvPr/>
        </p:nvCxnSpPr>
        <p:spPr>
          <a:xfrm>
            <a:off x="217532" y="3258077"/>
            <a:ext cx="8558213" cy="0"/>
          </a:xfrm>
          <a:prstGeom prst="line">
            <a:avLst/>
          </a:prstGeom>
          <a:ln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C045E73-B651-4844-B314-D7565CFD6330}"/>
              </a:ext>
            </a:extLst>
          </p:cNvPr>
          <p:cNvCxnSpPr/>
          <p:nvPr/>
        </p:nvCxnSpPr>
        <p:spPr>
          <a:xfrm>
            <a:off x="217532" y="2188497"/>
            <a:ext cx="8558213" cy="0"/>
          </a:xfrm>
          <a:prstGeom prst="line">
            <a:avLst/>
          </a:prstGeom>
          <a:ln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22C95643-2EA8-4C88-B12B-FA099C6118CC}"/>
              </a:ext>
            </a:extLst>
          </p:cNvPr>
          <p:cNvSpPr txBox="1"/>
          <p:nvPr/>
        </p:nvSpPr>
        <p:spPr>
          <a:xfrm>
            <a:off x="225493" y="1354478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9831379-6A77-4E07-A24F-B6EADF40E5AC}"/>
              </a:ext>
            </a:extLst>
          </p:cNvPr>
          <p:cNvSpPr txBox="1"/>
          <p:nvPr/>
        </p:nvSpPr>
        <p:spPr>
          <a:xfrm>
            <a:off x="225493" y="2371453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96D1A98-9339-4747-9C61-000CB534B3B5}"/>
              </a:ext>
            </a:extLst>
          </p:cNvPr>
          <p:cNvSpPr txBox="1"/>
          <p:nvPr/>
        </p:nvSpPr>
        <p:spPr>
          <a:xfrm>
            <a:off x="225493" y="4286443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4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DCC920A-AE7C-4984-B351-456A0E44F02D}"/>
              </a:ext>
            </a:extLst>
          </p:cNvPr>
          <p:cNvSpPr txBox="1"/>
          <p:nvPr/>
        </p:nvSpPr>
        <p:spPr>
          <a:xfrm>
            <a:off x="225493" y="3374381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3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C5055C6-8B82-45FA-9430-EF481856A1FB}"/>
              </a:ext>
            </a:extLst>
          </p:cNvPr>
          <p:cNvSpPr txBox="1"/>
          <p:nvPr/>
        </p:nvSpPr>
        <p:spPr>
          <a:xfrm>
            <a:off x="257025" y="5776140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5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3DB50E6-9E18-46E3-84FD-FFCF596B08E9}"/>
              </a:ext>
            </a:extLst>
          </p:cNvPr>
          <p:cNvSpPr txBox="1"/>
          <p:nvPr/>
        </p:nvSpPr>
        <p:spPr>
          <a:xfrm>
            <a:off x="3505512" y="1354478"/>
            <a:ext cx="53731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09538" indent="-109538">
              <a:buFont typeface="Arial" panose="020B0604020202020204" pitchFamily="34" charset="0"/>
              <a:buChar char="•"/>
            </a:pPr>
            <a:r>
              <a:rPr lang="en-US" sz="1600" dirty="0"/>
              <a:t> Use </a:t>
            </a:r>
            <a:r>
              <a:rPr lang="en-US" sz="16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setwd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sz="1600" dirty="0">
                <a:solidFill>
                  <a:schemeClr val="accent1"/>
                </a:solidFill>
                <a:cs typeface="Consolas" panose="020B0609020204030204" pitchFamily="49" charset="0"/>
              </a:rPr>
              <a:t> </a:t>
            </a:r>
            <a:r>
              <a:rPr lang="en-US" sz="1600" dirty="0"/>
              <a:t>to point to your files &amp; where to save outputs.</a:t>
            </a:r>
          </a:p>
          <a:p>
            <a:pPr marL="109538" indent="-109538">
              <a:buFont typeface="Arial" panose="020B0604020202020204" pitchFamily="34" charset="0"/>
              <a:buChar char="•"/>
            </a:pPr>
            <a:r>
              <a:rPr lang="en-US" sz="1600" dirty="0"/>
              <a:t>Use a URL with </a:t>
            </a:r>
            <a:r>
              <a:rPr lang="en-US" sz="1600" dirty="0" err="1"/>
              <a:t>read_csv</a:t>
            </a:r>
            <a:r>
              <a:rPr lang="en-US" sz="1600" dirty="0"/>
              <a:t> to get from the web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F4F2075-9AC5-4FC8-88CC-83EDEBA95BDB}"/>
              </a:ext>
            </a:extLst>
          </p:cNvPr>
          <p:cNvSpPr txBox="1"/>
          <p:nvPr/>
        </p:nvSpPr>
        <p:spPr>
          <a:xfrm>
            <a:off x="3537044" y="2311788"/>
            <a:ext cx="56069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9538" indent="-109538">
              <a:buFont typeface="Arial" panose="020B0604020202020204" pitchFamily="34" charset="0"/>
              <a:buChar char="•"/>
            </a:pPr>
            <a:r>
              <a:rPr lang="en-US" sz="1600" dirty="0"/>
              <a:t> Load some customized libraries with 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library()</a:t>
            </a:r>
            <a:r>
              <a:rPr lang="en-US" sz="1600" dirty="0">
                <a:solidFill>
                  <a:schemeClr val="accent1"/>
                </a:solidFill>
                <a:cs typeface="Consolas" panose="020B0609020204030204" pitchFamily="49" charset="0"/>
              </a:rPr>
              <a:t> </a:t>
            </a:r>
            <a:r>
              <a:rPr lang="en-US" sz="1600" dirty="0"/>
              <a:t>for your specific analysis and methodology.  </a:t>
            </a:r>
            <a:r>
              <a:rPr lang="en-US" sz="1600" i="1" dirty="0"/>
              <a:t>Sometimes we will also create customized functions not in a library to aid our analysis.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44E07D4-0D0A-4ACB-A5E8-ADD36201F40F}"/>
              </a:ext>
            </a:extLst>
          </p:cNvPr>
          <p:cNvSpPr txBox="1"/>
          <p:nvPr/>
        </p:nvSpPr>
        <p:spPr>
          <a:xfrm>
            <a:off x="3505512" y="3393165"/>
            <a:ext cx="56069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9538" indent="-109538">
              <a:buFont typeface="Arial" panose="020B0604020202020204" pitchFamily="34" charset="0"/>
              <a:buChar char="•"/>
            </a:pPr>
            <a:r>
              <a:rPr lang="en-US" sz="1600" dirty="0"/>
              <a:t> Read in the file so the object is “in-memory” with </a:t>
            </a:r>
            <a:r>
              <a:rPr lang="en-US" sz="16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read_csv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sz="1600" dirty="0">
                <a:solidFill>
                  <a:schemeClr val="accent1"/>
                </a:solidFill>
                <a:cs typeface="Consolas" panose="020B0609020204030204" pitchFamily="49" charset="0"/>
              </a:rPr>
              <a:t> </a:t>
            </a:r>
            <a:r>
              <a:rPr lang="en-US" sz="1600" dirty="0"/>
              <a:t>or similar.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52D0D57-B8C7-49B5-A8C0-018A6F3A98E6}"/>
              </a:ext>
            </a:extLst>
          </p:cNvPr>
          <p:cNvSpPr txBox="1"/>
          <p:nvPr/>
        </p:nvSpPr>
        <p:spPr>
          <a:xfrm>
            <a:off x="3505512" y="4163333"/>
            <a:ext cx="56069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9538" indent="-109538">
              <a:buFont typeface="Arial" panose="020B0604020202020204" pitchFamily="34" charset="0"/>
              <a:buChar char="•"/>
            </a:pPr>
            <a:r>
              <a:rPr lang="en-US" sz="1600" dirty="0"/>
              <a:t> Apply a function(s) from a library to adjust or create new objects in memory.   The pseudo code for this is: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60305CB-050E-47C1-8BE0-60EC8BF8D9BC}"/>
              </a:ext>
            </a:extLst>
          </p:cNvPr>
          <p:cNvSpPr txBox="1"/>
          <p:nvPr/>
        </p:nvSpPr>
        <p:spPr>
          <a:xfrm>
            <a:off x="3537044" y="5776140"/>
            <a:ext cx="56069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9538" indent="-109538">
              <a:buFont typeface="Arial" panose="020B0604020202020204" pitchFamily="34" charset="0"/>
              <a:buChar char="•"/>
            </a:pPr>
            <a:r>
              <a:rPr lang="en-US" sz="1600" dirty="0"/>
              <a:t> Consume the results by saving, plotting etc.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B37C58EB-A1AF-2546-8595-0F61CAF4B0CB}"/>
              </a:ext>
            </a:extLst>
          </p:cNvPr>
          <p:cNvGrpSpPr/>
          <p:nvPr/>
        </p:nvGrpSpPr>
        <p:grpSpPr>
          <a:xfrm>
            <a:off x="1411940" y="5795060"/>
            <a:ext cx="1170647" cy="551952"/>
            <a:chOff x="4884420" y="2092654"/>
            <a:chExt cx="3840480" cy="2250358"/>
          </a:xfrm>
        </p:grpSpPr>
        <p:pic>
          <p:nvPicPr>
            <p:cNvPr id="36" name="Picture 4" descr="http://sape.inf.usi.ch/sites/default/files/ggplot2-geom_blank-example.png">
              <a:extLst>
                <a:ext uri="{FF2B5EF4-FFF2-40B4-BE49-F238E27FC236}">
                  <a16:creationId xmlns:a16="http://schemas.microsoft.com/office/drawing/2014/main" id="{D4D9F585-C374-554B-A844-320A2009C0E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106"/>
            <a:stretch/>
          </p:blipFill>
          <p:spPr bwMode="auto">
            <a:xfrm>
              <a:off x="4884420" y="2092654"/>
              <a:ext cx="3840480" cy="22503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2" descr="Image result for half banana">
              <a:extLst>
                <a:ext uri="{FF2B5EF4-FFF2-40B4-BE49-F238E27FC236}">
                  <a16:creationId xmlns:a16="http://schemas.microsoft.com/office/drawing/2014/main" id="{C69AC490-0C1B-774F-ABB4-608BEA7E8BD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065" b="28476"/>
            <a:stretch/>
          </p:blipFill>
          <p:spPr bwMode="auto">
            <a:xfrm rot="1615433" flipV="1">
              <a:off x="5469884" y="2498909"/>
              <a:ext cx="2787633" cy="1217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9182315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785E57B-BE2D-114B-8DCC-EADA18F2D9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2/16/23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6663DF8-B3F2-0E40-BCAF-A0941E68A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Ted Kwartler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9743C0-5ADD-AB47-8EFA-BB2C94EA13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CDBB05-3661-B540-8214-9B5AC5F778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Google Shape;489;p5">
            <a:extLst>
              <a:ext uri="{FF2B5EF4-FFF2-40B4-BE49-F238E27FC236}">
                <a16:creationId xmlns:a16="http://schemas.microsoft.com/office/drawing/2014/main" id="{4EFA6641-5D4B-0749-816A-7C9C119C990B}"/>
              </a:ext>
            </a:extLst>
          </p:cNvPr>
          <p:cNvSpPr/>
          <p:nvPr/>
        </p:nvSpPr>
        <p:spPr>
          <a:xfrm>
            <a:off x="1653275" y="2115192"/>
            <a:ext cx="7207200" cy="290916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490;p5">
            <a:extLst>
              <a:ext uri="{FF2B5EF4-FFF2-40B4-BE49-F238E27FC236}">
                <a16:creationId xmlns:a16="http://schemas.microsoft.com/office/drawing/2014/main" id="{E1D28499-D95F-344A-AE42-BDCCDF825635}"/>
              </a:ext>
            </a:extLst>
          </p:cNvPr>
          <p:cNvSpPr/>
          <p:nvPr/>
        </p:nvSpPr>
        <p:spPr>
          <a:xfrm>
            <a:off x="152400" y="1491886"/>
            <a:ext cx="3410400" cy="3410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491;p5">
            <a:extLst>
              <a:ext uri="{FF2B5EF4-FFF2-40B4-BE49-F238E27FC236}">
                <a16:creationId xmlns:a16="http://schemas.microsoft.com/office/drawing/2014/main" id="{93006B92-0CCF-5345-BE64-CF72C5FF8CB8}"/>
              </a:ext>
            </a:extLst>
          </p:cNvPr>
          <p:cNvSpPr/>
          <p:nvPr/>
        </p:nvSpPr>
        <p:spPr>
          <a:xfrm>
            <a:off x="242100" y="1581586"/>
            <a:ext cx="3231000" cy="32310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492;p5">
            <a:extLst>
              <a:ext uri="{FF2B5EF4-FFF2-40B4-BE49-F238E27FC236}">
                <a16:creationId xmlns:a16="http://schemas.microsoft.com/office/drawing/2014/main" id="{3685104A-B79C-E845-B27E-79E06DD8EF4E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67913" y="1703661"/>
            <a:ext cx="2979375" cy="298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494;p5">
            <a:extLst>
              <a:ext uri="{FF2B5EF4-FFF2-40B4-BE49-F238E27FC236}">
                <a16:creationId xmlns:a16="http://schemas.microsoft.com/office/drawing/2014/main" id="{3D46C302-9CE3-0D44-882E-3957D912CDE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81038" y="3370177"/>
            <a:ext cx="657225" cy="59055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495;p5">
            <a:extLst>
              <a:ext uri="{FF2B5EF4-FFF2-40B4-BE49-F238E27FC236}">
                <a16:creationId xmlns:a16="http://schemas.microsoft.com/office/drawing/2014/main" id="{16F08D27-05AD-1042-AF04-5B5B95F77EE8}"/>
              </a:ext>
            </a:extLst>
          </p:cNvPr>
          <p:cNvSpPr txBox="1"/>
          <p:nvPr/>
        </p:nvSpPr>
        <p:spPr>
          <a:xfrm>
            <a:off x="3617900" y="2190267"/>
            <a:ext cx="583500" cy="7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sng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MBA</a:t>
            </a:r>
            <a:endParaRPr sz="1400" b="0" i="0" u="sng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" name="Google Shape;496;p5">
            <a:extLst>
              <a:ext uri="{FF2B5EF4-FFF2-40B4-BE49-F238E27FC236}">
                <a16:creationId xmlns:a16="http://schemas.microsoft.com/office/drawing/2014/main" id="{DB80CD2B-8561-A347-80D0-8BB6698A1910}"/>
              </a:ext>
            </a:extLst>
          </p:cNvPr>
          <p:cNvSpPr txBox="1"/>
          <p:nvPr/>
        </p:nvSpPr>
        <p:spPr>
          <a:xfrm>
            <a:off x="4738600" y="2190267"/>
            <a:ext cx="729600" cy="7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sng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Work</a:t>
            </a:r>
            <a:endParaRPr sz="1400" b="0" i="0" u="sng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" name="Google Shape;497;p5">
            <a:extLst>
              <a:ext uri="{FF2B5EF4-FFF2-40B4-BE49-F238E27FC236}">
                <a16:creationId xmlns:a16="http://schemas.microsoft.com/office/drawing/2014/main" id="{C282FF98-8DAC-B448-A100-84A30E769582}"/>
              </a:ext>
            </a:extLst>
          </p:cNvPr>
          <p:cNvSpPr txBox="1"/>
          <p:nvPr/>
        </p:nvSpPr>
        <p:spPr>
          <a:xfrm>
            <a:off x="7379925" y="2190262"/>
            <a:ext cx="1374600" cy="4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sng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Advisory Roles</a:t>
            </a:r>
            <a:endParaRPr sz="1400" b="0" i="0" u="sng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" name="Google Shape;498;p5">
            <a:extLst>
              <a:ext uri="{FF2B5EF4-FFF2-40B4-BE49-F238E27FC236}">
                <a16:creationId xmlns:a16="http://schemas.microsoft.com/office/drawing/2014/main" id="{BD243883-16BB-1547-BC31-9D8964B7A7EC}"/>
              </a:ext>
            </a:extLst>
          </p:cNvPr>
          <p:cNvSpPr txBox="1"/>
          <p:nvPr/>
        </p:nvSpPr>
        <p:spPr>
          <a:xfrm>
            <a:off x="6145160" y="2190267"/>
            <a:ext cx="1028700" cy="7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sng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Teaching</a:t>
            </a:r>
            <a:endParaRPr sz="1400" b="0" i="0" u="sng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" name="Google Shape;499;p5">
            <a:extLst>
              <a:ext uri="{FF2B5EF4-FFF2-40B4-BE49-F238E27FC236}">
                <a16:creationId xmlns:a16="http://schemas.microsoft.com/office/drawing/2014/main" id="{DD372F86-A88A-B844-BEF2-C9A5662D8386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22124" y="2614117"/>
            <a:ext cx="1290654" cy="72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500;p5">
            <a:extLst>
              <a:ext uri="{FF2B5EF4-FFF2-40B4-BE49-F238E27FC236}">
                <a16:creationId xmlns:a16="http://schemas.microsoft.com/office/drawing/2014/main" id="{036A3E5D-D752-3441-86A0-26DDA333940B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636669" y="4250539"/>
            <a:ext cx="933450" cy="2812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501;p5">
            <a:extLst>
              <a:ext uri="{FF2B5EF4-FFF2-40B4-BE49-F238E27FC236}">
                <a16:creationId xmlns:a16="http://schemas.microsoft.com/office/drawing/2014/main" id="{AFF4E7F6-A5C2-AD42-923B-BC5600C51DA2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700725" y="3346290"/>
            <a:ext cx="933449" cy="6382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502;p5">
            <a:extLst>
              <a:ext uri="{FF2B5EF4-FFF2-40B4-BE49-F238E27FC236}">
                <a16:creationId xmlns:a16="http://schemas.microsoft.com/office/drawing/2014/main" id="{98558A8D-4CC8-244E-8586-47AA6F5C9BD5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526640" y="2762767"/>
            <a:ext cx="800407" cy="42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503;p5">
            <a:extLst>
              <a:ext uri="{FF2B5EF4-FFF2-40B4-BE49-F238E27FC236}">
                <a16:creationId xmlns:a16="http://schemas.microsoft.com/office/drawing/2014/main" id="{BD24214B-112C-8C4E-BDC2-246E8CE12711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454366" y="3460998"/>
            <a:ext cx="1028700" cy="5076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504;p5">
            <a:extLst>
              <a:ext uri="{FF2B5EF4-FFF2-40B4-BE49-F238E27FC236}">
                <a16:creationId xmlns:a16="http://schemas.microsoft.com/office/drawing/2014/main" id="{B4CECFD3-F407-3649-807A-BCDF537A3C40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139365" y="2762767"/>
            <a:ext cx="1040291" cy="42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505;p5">
            <a:extLst>
              <a:ext uri="{FF2B5EF4-FFF2-40B4-BE49-F238E27FC236}">
                <a16:creationId xmlns:a16="http://schemas.microsoft.com/office/drawing/2014/main" id="{D5502DEE-FAAF-024D-918E-EDEB2D631914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6259310" y="3430515"/>
            <a:ext cx="800400" cy="4698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506;p5">
            <a:extLst>
              <a:ext uri="{FF2B5EF4-FFF2-40B4-BE49-F238E27FC236}">
                <a16:creationId xmlns:a16="http://schemas.microsoft.com/office/drawing/2014/main" id="{97885903-18E5-A742-91A5-C371E18A73E9}"/>
              </a:ext>
            </a:extLst>
          </p:cNvPr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7323400" y="4192167"/>
            <a:ext cx="1290650" cy="397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Picture 2" descr="Image result for wiley and sons">
            <a:extLst>
              <a:ext uri="{FF2B5EF4-FFF2-40B4-BE49-F238E27FC236}">
                <a16:creationId xmlns:a16="http://schemas.microsoft.com/office/drawing/2014/main" id="{2AF552AB-A40C-7840-A209-B3F2AD5225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18" t="34851" r="5092" b="31309"/>
          <a:stretch/>
        </p:blipFill>
        <p:spPr bwMode="auto">
          <a:xfrm>
            <a:off x="6150798" y="4191734"/>
            <a:ext cx="1017425" cy="286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15204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614363" y="1111250"/>
          <a:ext cx="7915275" cy="27736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42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12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111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Start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Item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Introductions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Syllabus Review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Break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Intro to 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 Installation, environment &amp; git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Simple R Scripting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423708"/>
                  </a:ext>
                </a:extLst>
              </a:tr>
            </a:tbl>
          </a:graphicData>
        </a:graphic>
      </p:graphicFrame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9E99B-5349-415A-8E56-8E989211A366}" type="datetime1">
              <a:rPr lang="en-US" smtClean="0"/>
              <a:t>2/16/23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4679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85550E67-900C-5647-92D4-4254054698E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399"/>
          <a:stretch/>
        </p:blipFill>
        <p:spPr>
          <a:xfrm>
            <a:off x="1084403" y="1593669"/>
            <a:ext cx="6975194" cy="288260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2/16/23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R Studio &amp; </a:t>
            </a:r>
            <a:r>
              <a:rPr lang="en-US" dirty="0" err="1"/>
              <a:t>Git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7" name="Right Arrow 6"/>
          <p:cNvSpPr/>
          <p:nvPr/>
        </p:nvSpPr>
        <p:spPr>
          <a:xfrm>
            <a:off x="462820" y="1435428"/>
            <a:ext cx="999207" cy="6918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28600" y="5556738"/>
            <a:ext cx="8686800" cy="516515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cs typeface="Consolas" panose="020B0609020204030204" pitchFamily="49" charset="0"/>
              </a:rPr>
              <a:t>If you don’t have it installed yet, please do so now!!  The rest of the course and your learning utilizes R Studio.</a:t>
            </a:r>
          </a:p>
        </p:txBody>
      </p:sp>
    </p:spTree>
    <p:extLst>
      <p:ext uri="{BB962C8B-B14F-4D97-AF65-F5344CB8AC3E}">
        <p14:creationId xmlns:p14="http://schemas.microsoft.com/office/powerpoint/2010/main" val="26536458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6700" y="0"/>
            <a:ext cx="8610371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84419" y="826680"/>
            <a:ext cx="7375161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/>
            <a:r>
              <a:rPr lang="en-US" sz="35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 Studio Cloud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DD5628E-2D44-2B4D-A6D0-700E07577AE0}"/>
              </a:ext>
            </a:extLst>
          </p:cNvPr>
          <p:cNvSpPr/>
          <p:nvPr/>
        </p:nvSpPr>
        <p:spPr>
          <a:xfrm>
            <a:off x="884419" y="3092970"/>
            <a:ext cx="7375161" cy="269397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Optionally, create an account for RStudio Cloud: </a:t>
            </a:r>
            <a:r>
              <a:rPr lang="en-US" sz="1600" dirty="0">
                <a:solidFill>
                  <a:srgbClr val="000000"/>
                </a:solidFill>
                <a:hlinkClick r:id="rId3"/>
              </a:rPr>
              <a:t>https://rstudio.cloud </a:t>
            </a:r>
            <a:r>
              <a:rPr lang="en-US" sz="1600" dirty="0">
                <a:solidFill>
                  <a:srgbClr val="000000"/>
                </a:solidFill>
              </a:rPr>
              <a:t>. 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Once you’re logged in, use (click) “Your Workspace” or create a new space. 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Click the “New Project” button. 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Change the Title of the Project as you wish. 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Then start installing packages for example, in Console, type </a:t>
            </a:r>
            <a:r>
              <a:rPr lang="en-US" sz="1600" i="1" dirty="0" err="1">
                <a:solidFill>
                  <a:srgbClr val="000000"/>
                </a:solidFill>
              </a:rPr>
              <a:t>install.packages</a:t>
            </a:r>
            <a:r>
              <a:rPr lang="en-US" sz="1600" i="1" dirty="0">
                <a:solidFill>
                  <a:srgbClr val="000000"/>
                </a:solidFill>
              </a:rPr>
              <a:t>(“</a:t>
            </a:r>
            <a:r>
              <a:rPr lang="en-US" sz="1600" i="1" dirty="0" err="1">
                <a:solidFill>
                  <a:srgbClr val="000000"/>
                </a:solidFill>
              </a:rPr>
              <a:t>rmarkdown</a:t>
            </a:r>
            <a:r>
              <a:rPr lang="en-US" sz="1600" i="1" dirty="0">
                <a:solidFill>
                  <a:srgbClr val="000000"/>
                </a:solidFill>
              </a:rPr>
              <a:t>”) </a:t>
            </a:r>
            <a:r>
              <a:rPr lang="en-US" sz="1600" dirty="0">
                <a:solidFill>
                  <a:srgbClr val="000000"/>
                </a:solidFill>
              </a:rPr>
              <a:t>and press the Enter button 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00000"/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Uploading and Downloading Files in RStudio Cloud 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See </a:t>
            </a:r>
            <a:r>
              <a:rPr lang="en-US" sz="1600" dirty="0">
                <a:solidFill>
                  <a:srgbClr val="000000"/>
                </a:solidFill>
                <a:hlinkClick r:id="rId4"/>
              </a:rPr>
              <a:t>https://support.rstudio.com/hc/en-us/articles/200713893-Uploading-and-Downloading-Files </a:t>
            </a:r>
            <a:endParaRPr lang="en-US" sz="1600" dirty="0">
              <a:solidFill>
                <a:srgbClr val="000000"/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4245" y="6223702"/>
            <a:ext cx="4938563" cy="31406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kern="1200">
                <a:solidFill>
                  <a:srgbClr val="898989"/>
                </a:solidFill>
                <a:latin typeface="+mn-lt"/>
                <a:ea typeface="+mn-ea"/>
                <a:cs typeface="+mn-cs"/>
              </a:rPr>
              <a:t>Kwartler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5665603" y="6223702"/>
            <a:ext cx="2331049" cy="31406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</a:pPr>
            <a:fld id="{6700A58B-DD98-43D0-B791-721480A02982}" type="datetime1">
              <a:rPr lang="en-US">
                <a:solidFill>
                  <a:srgbClr val="898989"/>
                </a:solidFill>
              </a:rPr>
              <a:pPr algn="r">
                <a:spcAft>
                  <a:spcPts val="600"/>
                </a:spcAft>
              </a:pPr>
              <a:t>2/16/23</a:t>
            </a:fld>
            <a:endParaRPr lang="en-US">
              <a:solidFill>
                <a:srgbClr val="898989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119447" y="6223702"/>
            <a:ext cx="428046" cy="31406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7290FF7-652B-4475-AEAB-8B1A5D23AE09}" type="slidenum">
              <a:rPr lang="en-US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32</a:t>
            </a:fld>
            <a:endParaRPr lang="en-US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41056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80060" y="5576887"/>
            <a:ext cx="8183880" cy="640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/>
            <a:r>
              <a:rPr lang="en-US" sz="2800"/>
              <a:t>R Studio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C8CED19-9A92-E844-AD7B-D44A880EE6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103" r="5761" b="2"/>
          <a:stretch/>
        </p:blipFill>
        <p:spPr>
          <a:xfrm>
            <a:off x="480060" y="640080"/>
            <a:ext cx="8183880" cy="4836795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fld id="{6700A58B-DD98-43D0-B791-721480A02982}" type="datetime1">
              <a:rPr lang="en-US" sz="1200">
                <a:solidFill>
                  <a:schemeClr val="tx1">
                    <a:alpha val="80000"/>
                  </a:schemeClr>
                </a:solidFill>
              </a:rPr>
              <a:pPr defTabSz="457200">
                <a:spcAft>
                  <a:spcPts val="600"/>
                </a:spcAft>
              </a:pPr>
              <a:t>2/16/23</a:t>
            </a:fld>
            <a:endParaRPr lang="en-US" sz="1200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r>
              <a:rPr lang="en-US" sz="1200" kern="1200">
                <a:solidFill>
                  <a:schemeClr val="tx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Kwartler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fld id="{37290FF7-652B-4475-AEAB-8B1A5D23AE09}" type="slidenum">
              <a:rPr lang="en-US" sz="1200">
                <a:solidFill>
                  <a:schemeClr val="tx1">
                    <a:alpha val="80000"/>
                  </a:schemeClr>
                </a:solidFill>
              </a:rPr>
              <a:pPr defTabSz="457200">
                <a:spcAft>
                  <a:spcPts val="600"/>
                </a:spcAft>
              </a:pPr>
              <a:t>33</a:t>
            </a:fld>
            <a:endParaRPr lang="en-US" sz="1200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73632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2/16/23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75846" y="365126"/>
            <a:ext cx="8968154" cy="591477"/>
          </a:xfrm>
        </p:spPr>
        <p:txBody>
          <a:bodyPr/>
          <a:lstStyle/>
          <a:p>
            <a:r>
              <a:rPr lang="en-US" dirty="0"/>
              <a:t>Libraries to install…we cover a lot in this course!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38554" y="1019908"/>
            <a:ext cx="76528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Please review the readme file of the Student repo!!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8990A5E-6E6F-7E68-1671-663A9D6ED3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4806" y="1583349"/>
            <a:ext cx="5300360" cy="4548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0827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28852C0-8E96-4082-9023-ACC0231733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492" y="3852433"/>
            <a:ext cx="6182458" cy="250531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2/16/23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17610" y="365126"/>
            <a:ext cx="8708781" cy="591477"/>
          </a:xfrm>
        </p:spPr>
        <p:txBody>
          <a:bodyPr/>
          <a:lstStyle/>
          <a:p>
            <a:r>
              <a:rPr lang="en-US" dirty="0"/>
              <a:t>To get scripts, </a:t>
            </a:r>
            <a:r>
              <a:rPr lang="en-US" dirty="0" err="1"/>
              <a:t>ppts</a:t>
            </a:r>
            <a:r>
              <a:rPr lang="en-US" dirty="0"/>
              <a:t> &amp; data use the class repo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204" y="2225915"/>
            <a:ext cx="3314700" cy="6477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217610" y="1132000"/>
            <a:ext cx="87042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hlinkClick r:id="rId4"/>
              </a:rPr>
              <a:t>https://github.com/kwartler/Hult_Visualizing-Analyzing-Data-with-R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228600" y="1776042"/>
            <a:ext cx="8387861" cy="369332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If you have </a:t>
            </a:r>
            <a:r>
              <a:rPr lang="en-US" dirty="0" err="1">
                <a:solidFill>
                  <a:schemeClr val="bg1"/>
                </a:solidFill>
              </a:rPr>
              <a:t>git</a:t>
            </a:r>
            <a:r>
              <a:rPr lang="en-US" dirty="0">
                <a:solidFill>
                  <a:schemeClr val="bg1"/>
                </a:solidFill>
              </a:rPr>
              <a:t> software, when do a “</a:t>
            </a:r>
            <a:r>
              <a:rPr lang="en-US" dirty="0" err="1">
                <a:solidFill>
                  <a:schemeClr val="bg1"/>
                </a:solidFill>
              </a:rPr>
              <a:t>git</a:t>
            </a:r>
            <a:r>
              <a:rPr lang="en-US" dirty="0">
                <a:solidFill>
                  <a:schemeClr val="bg1"/>
                </a:solidFill>
              </a:rPr>
              <a:t> pull” in </a:t>
            </a:r>
            <a:r>
              <a:rPr lang="en-US" dirty="0" err="1">
                <a:solidFill>
                  <a:schemeClr val="bg1"/>
                </a:solidFill>
              </a:rPr>
              <a:t>Rstudio</a:t>
            </a:r>
            <a:r>
              <a:rPr lang="en-US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75492" y="3124192"/>
            <a:ext cx="8387861" cy="646331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Alternatively you can download a zip of the repo on github.com but this can be cumbersome with file updates.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677008" y="2971793"/>
            <a:ext cx="778998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4422530" y="4280015"/>
            <a:ext cx="1055077" cy="369277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1600200" y="2420816"/>
            <a:ext cx="457200" cy="28721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8532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C1A34B0-1246-A200-005C-07743491F8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022" y="2872177"/>
            <a:ext cx="4241800" cy="355600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24B72EA-A0A2-8199-3903-B454EA5DDA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2/16/23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D72DF5F-8B48-D8CD-493F-DBFE721D7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Saving YOUR copy of files.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BF636A-17CE-F9BE-183D-97BD62369D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E1BA7E-AB48-B3B4-447D-B6DF281849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9BDB0E-8FF2-772B-644E-789B4665E625}"/>
              </a:ext>
            </a:extLst>
          </p:cNvPr>
          <p:cNvSpPr txBox="1"/>
          <p:nvPr/>
        </p:nvSpPr>
        <p:spPr>
          <a:xfrm>
            <a:off x="628650" y="1037227"/>
            <a:ext cx="748788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 avoid conflicts with the class files create a “personal” folder that is ignored.</a:t>
            </a:r>
          </a:p>
          <a:p>
            <a:r>
              <a:rPr lang="en-US" dirty="0"/>
              <a:t>1 Create the Personal Folder</a:t>
            </a:r>
          </a:p>
          <a:p>
            <a:r>
              <a:rPr lang="en-US" dirty="0"/>
              <a:t>2 Add to the “</a:t>
            </a:r>
            <a:r>
              <a:rPr lang="en-US" dirty="0" err="1"/>
              <a:t>gitignore</a:t>
            </a:r>
            <a:r>
              <a:rPr lang="en-US" dirty="0"/>
              <a:t>” file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SAVE All your work there, copies of class files, homework, cases.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7616C0A-2AB8-4BEC-6D80-42743BCBF43C}"/>
              </a:ext>
            </a:extLst>
          </p:cNvPr>
          <p:cNvSpPr/>
          <p:nvPr/>
        </p:nvSpPr>
        <p:spPr>
          <a:xfrm>
            <a:off x="164722" y="5612130"/>
            <a:ext cx="1378328" cy="172303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5B9BE9F-E986-A012-C3CF-B3DC6E7636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5122" y="3521710"/>
            <a:ext cx="4241800" cy="157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6897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17">
            <a:extLst>
              <a:ext uri="{FF2B5EF4-FFF2-40B4-BE49-F238E27FC236}">
                <a16:creationId xmlns:a16="http://schemas.microsoft.com/office/drawing/2014/main" id="{AFA67CD3-AB4E-4A7A-BEB8-53C445D8C4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32843" y="3726"/>
            <a:ext cx="4211157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7CF545F-9C2E-4446-97CD-AD92990C2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01005" y="802955"/>
            <a:ext cx="3733482" cy="145405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z="4400" kern="120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Turning in Files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DD5628E-2D44-2B4D-A6D0-700E07577AE0}"/>
              </a:ext>
            </a:extLst>
          </p:cNvPr>
          <p:cNvSpPr/>
          <p:nvPr/>
        </p:nvSpPr>
        <p:spPr>
          <a:xfrm>
            <a:off x="104171" y="2421682"/>
            <a:ext cx="4826643" cy="36392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000000"/>
                </a:solidFill>
              </a:rPr>
              <a:t>For all files submitted, please use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 err="1">
                <a:solidFill>
                  <a:srgbClr val="000000"/>
                </a:solidFill>
              </a:rPr>
              <a:t>LASTNAME_caseI_script.R</a:t>
            </a:r>
            <a:r>
              <a:rPr lang="en-US" sz="1700" dirty="0">
                <a:solidFill>
                  <a:srgbClr val="000000"/>
                </a:solidFill>
              </a:rPr>
              <a:t> </a:t>
            </a:r>
            <a:r>
              <a:rPr lang="en-US" sz="1700" i="1" dirty="0">
                <a:solidFill>
                  <a:srgbClr val="000000"/>
                </a:solidFill>
              </a:rPr>
              <a:t>(can be more than 1 to keep items straight)</a:t>
            </a:r>
          </a:p>
          <a:p>
            <a:pPr marL="514350" lvl="1">
              <a:lnSpc>
                <a:spcPct val="90000"/>
              </a:lnSpc>
              <a:spcAft>
                <a:spcPts val="600"/>
              </a:spcAft>
            </a:pPr>
            <a:endParaRPr lang="en-US" sz="1700" i="1" dirty="0">
              <a:solidFill>
                <a:srgbClr val="000000"/>
              </a:solidFill>
            </a:endParaRP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 err="1">
                <a:solidFill>
                  <a:srgbClr val="000000"/>
                </a:solidFill>
              </a:rPr>
              <a:t>LASTNAME_caseI_presentation.pptx</a:t>
            </a:r>
            <a:endParaRPr lang="en-US" sz="1700" dirty="0">
              <a:solidFill>
                <a:srgbClr val="000000"/>
              </a:solidFill>
            </a:endParaRPr>
          </a:p>
          <a:p>
            <a:pPr marL="1200150" lvl="2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000000"/>
                </a:solidFill>
              </a:rPr>
              <a:t>The first slide includes your name and the link to the video presentation or voiceover.</a:t>
            </a:r>
          </a:p>
          <a:p>
            <a:pPr marL="1200150" lvl="2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>
              <a:solidFill>
                <a:srgbClr val="000000"/>
              </a:solidFill>
            </a:endParaRP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i="1" dirty="0">
                <a:solidFill>
                  <a:srgbClr val="000000"/>
                </a:solidFill>
              </a:rPr>
              <a:t>In the past classes would share their video links on the discussion for feedback and encouragement.  This is encouraged, but optional.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>
              <a:solidFill>
                <a:srgbClr val="000000"/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>
              <a:solidFill>
                <a:srgbClr val="000000"/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>
              <a:solidFill>
                <a:srgbClr val="000000"/>
              </a:solidFill>
            </a:endParaRPr>
          </a:p>
        </p:txBody>
      </p:sp>
      <p:sp>
        <p:nvSpPr>
          <p:cNvPr id="22" name="Freeform 62">
            <a:extLst>
              <a:ext uri="{FF2B5EF4-FFF2-40B4-BE49-F238E27FC236}">
                <a16:creationId xmlns:a16="http://schemas.microsoft.com/office/drawing/2014/main" id="{339C8D78-A644-462F-B674-F440635E5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393671" y="738619"/>
            <a:ext cx="3750329" cy="5400962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5000"/>
                  </a:schemeClr>
                </a:gs>
                <a:gs pos="100000">
                  <a:schemeClr val="bg2">
                    <a:lumMod val="8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5" name="Graphic 14" descr="Open Folder">
            <a:extLst>
              <a:ext uri="{FF2B5EF4-FFF2-40B4-BE49-F238E27FC236}">
                <a16:creationId xmlns:a16="http://schemas.microsoft.com/office/drawing/2014/main" id="{66C7526B-CE9C-4626-AF97-76A947E098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75615" y="2065912"/>
            <a:ext cx="2746374" cy="274637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04244" y="6223702"/>
            <a:ext cx="986812" cy="31406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700A58B-DD98-43D0-B791-721480A02982}" type="datetime1">
              <a:rPr lang="en-US" sz="1000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2/16/23</a:t>
            </a:fld>
            <a:endParaRPr lang="en-US" sz="1000">
              <a:solidFill>
                <a:srgbClr val="898989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723864" y="6223702"/>
            <a:ext cx="2612473" cy="31406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</a:pPr>
            <a:r>
              <a:rPr lang="en-US" sz="1000" kern="1200">
                <a:solidFill>
                  <a:srgbClr val="898989"/>
                </a:solidFill>
                <a:latin typeface="+mn-lt"/>
                <a:ea typeface="+mn-ea"/>
                <a:cs typeface="+mn-cs"/>
              </a:rPr>
              <a:t>Kwartler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119447" y="6223702"/>
            <a:ext cx="428046" cy="31406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7290FF7-652B-4475-AEAB-8B1A5D23AE09}" type="slidenum">
              <a:rPr lang="en-US" sz="1000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37</a:t>
            </a:fld>
            <a:endParaRPr lang="en-US" sz="100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90176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614363" y="1111250"/>
          <a:ext cx="7915275" cy="27736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42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12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111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Start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Item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Introductions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Syllabus Review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Break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Intro to 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 Installation, environment &amp; git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Simple R Scripting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423708"/>
                  </a:ext>
                </a:extLst>
              </a:tr>
            </a:tbl>
          </a:graphicData>
        </a:graphic>
      </p:graphicFrame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9E99B-5349-415A-8E56-8E989211A366}" type="datetime1">
              <a:rPr lang="en-US" smtClean="0"/>
              <a:t>2/16/23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7719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2/16/23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Amazon X-Ray: A basic R-Script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pic>
        <p:nvPicPr>
          <p:cNvPr id="6" name="Picture 5" descr="Image result for force awakens x ray amazon">
            <a:extLst>
              <a:ext uri="{FF2B5EF4-FFF2-40B4-BE49-F238E27FC236}">
                <a16:creationId xmlns:a16="http://schemas.microsoft.com/office/drawing/2014/main" id="{D63EAA9F-39DF-4B05-A41E-DA65DE8A84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358"/>
          <a:stretch/>
        </p:blipFill>
        <p:spPr bwMode="auto">
          <a:xfrm>
            <a:off x="189897" y="2172866"/>
            <a:ext cx="4224106" cy="3140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40C16EF-D21E-42CC-885A-A42D564CB5CA}"/>
              </a:ext>
            </a:extLst>
          </p:cNvPr>
          <p:cNvSpPr/>
          <p:nvPr/>
        </p:nvSpPr>
        <p:spPr>
          <a:xfrm>
            <a:off x="189897" y="1187745"/>
            <a:ext cx="4206240" cy="78652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Left Hand Screen:</a:t>
            </a:r>
          </a:p>
          <a:p>
            <a:r>
              <a:rPr lang="en-US" sz="2000" dirty="0">
                <a:solidFill>
                  <a:schemeClr val="bg1"/>
                </a:solidFill>
              </a:rPr>
              <a:t>Actor Information &amp; Trivia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63763F2-851C-4BF6-9173-27A06AAF4A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1391"/>
          <a:stretch/>
        </p:blipFill>
        <p:spPr>
          <a:xfrm>
            <a:off x="4551028" y="2167670"/>
            <a:ext cx="4220509" cy="316107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80BC9DA-D0B9-402A-B935-9A92DE951947}"/>
              </a:ext>
            </a:extLst>
          </p:cNvPr>
          <p:cNvSpPr/>
          <p:nvPr/>
        </p:nvSpPr>
        <p:spPr>
          <a:xfrm>
            <a:off x="4551028" y="1191601"/>
            <a:ext cx="4206240" cy="78267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Center “Pop-over” Screen:</a:t>
            </a:r>
          </a:p>
          <a:p>
            <a:r>
              <a:rPr lang="en-US" dirty="0">
                <a:solidFill>
                  <a:schemeClr val="bg1"/>
                </a:solidFill>
              </a:rPr>
              <a:t>Scenes, Cast, Characters, Music &amp; Trivia</a:t>
            </a:r>
          </a:p>
        </p:txBody>
      </p:sp>
    </p:spTree>
    <p:extLst>
      <p:ext uri="{BB962C8B-B14F-4D97-AF65-F5344CB8AC3E}">
        <p14:creationId xmlns:p14="http://schemas.microsoft.com/office/powerpoint/2010/main" val="34335511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821F726-6C7F-8B4D-A4D9-4509F3E565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6E382-4F61-4E24-BE1A-377EC83D0E3A}" type="datetime1">
              <a:rPr lang="en-US" smtClean="0"/>
              <a:t>2/16/23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D66F71B-27FC-6443-AD65-169A84FA4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FA93B4-1514-DD47-B19B-F1DD274F00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2A0B6EF-905A-A044-9EB3-0DD002A28029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Logistics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67F307F-4FBB-F346-B400-0C4F6889AF28}"/>
              </a:ext>
            </a:extLst>
          </p:cNvPr>
          <p:cNvSpPr/>
          <p:nvPr/>
        </p:nvSpPr>
        <p:spPr>
          <a:xfrm>
            <a:off x="421342" y="1421004"/>
            <a:ext cx="1788459" cy="7261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Canvas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BE9023-5C2E-BD4A-9758-DAC4CFB11123}"/>
              </a:ext>
            </a:extLst>
          </p:cNvPr>
          <p:cNvSpPr txBox="1"/>
          <p:nvPr/>
        </p:nvSpPr>
        <p:spPr>
          <a:xfrm>
            <a:off x="2384611" y="1426497"/>
            <a:ext cx="445256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System of Record for Grades</a:t>
            </a:r>
          </a:p>
          <a:p>
            <a:r>
              <a:rPr lang="en-US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https://mycourses.hult.edu/courses/3389826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https://mycourses.hult.edu/courses/3389827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111DA3C-45F0-BC40-82D8-1DDFC4694D67}"/>
              </a:ext>
            </a:extLst>
          </p:cNvPr>
          <p:cNvSpPr/>
          <p:nvPr/>
        </p:nvSpPr>
        <p:spPr>
          <a:xfrm>
            <a:off x="421342" y="5024484"/>
            <a:ext cx="1788459" cy="7261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Getting  Help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5D358C7-F882-3F45-B0CA-CE7CDA942420}"/>
              </a:ext>
            </a:extLst>
          </p:cNvPr>
          <p:cNvSpPr txBox="1"/>
          <p:nvPr/>
        </p:nvSpPr>
        <p:spPr>
          <a:xfrm>
            <a:off x="2348753" y="5024047"/>
            <a:ext cx="5199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Email </a:t>
            </a:r>
            <a:r>
              <a:rPr lang="en-US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4"/>
              </a:rPr>
              <a:t>edward.kwartler@hult.edu</a:t>
            </a:r>
            <a:r>
              <a:rPr lang="en-US" dirty="0">
                <a:effectLst/>
              </a:rPr>
              <a:t> </a:t>
            </a:r>
            <a:r>
              <a:rPr lang="en-US" dirty="0"/>
              <a:t>&amp; TA [if we get one]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29563AF-09BD-9643-9CC9-9DA8038E4432}"/>
              </a:ext>
            </a:extLst>
          </p:cNvPr>
          <p:cNvSpPr/>
          <p:nvPr/>
        </p:nvSpPr>
        <p:spPr>
          <a:xfrm>
            <a:off x="421342" y="3400641"/>
            <a:ext cx="1788459" cy="7261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Class Material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7638B84-2F42-8145-82E7-9559EFBA76B9}"/>
              </a:ext>
            </a:extLst>
          </p:cNvPr>
          <p:cNvSpPr txBox="1"/>
          <p:nvPr/>
        </p:nvSpPr>
        <p:spPr>
          <a:xfrm>
            <a:off x="2529124" y="3363602"/>
            <a:ext cx="65844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course repository has slides, data and scripts</a:t>
            </a:r>
          </a:p>
          <a:p>
            <a:r>
              <a:rPr lang="en-US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5"/>
              </a:rPr>
              <a:t>https://github.com/kwartler/Hult_Visualizing-Analyzing-Data-with-R</a:t>
            </a:r>
            <a:endParaRPr lang="en-US" sz="1800" u="sng" dirty="0">
              <a:solidFill>
                <a:srgbClr val="0563C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857941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2/16/23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practice!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E6549BB-6AF5-468A-8D72-A45EED7452EF}"/>
              </a:ext>
            </a:extLst>
          </p:cNvPr>
          <p:cNvSpPr/>
          <p:nvPr/>
        </p:nvSpPr>
        <p:spPr>
          <a:xfrm>
            <a:off x="228600" y="5313693"/>
            <a:ext cx="8686800" cy="70658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Learning Outcome: Following a consistent workflow, load, clean, &amp; analyze real data with multiple data types to establish basic familiarity.</a:t>
            </a:r>
          </a:p>
        </p:txBody>
      </p:sp>
      <p:pic>
        <p:nvPicPr>
          <p:cNvPr id="9" name="Picture 2" descr="Image result for star wars force awakens">
            <a:extLst>
              <a:ext uri="{FF2B5EF4-FFF2-40B4-BE49-F238E27FC236}">
                <a16:creationId xmlns:a16="http://schemas.microsoft.com/office/drawing/2014/main" id="{8E7D28FF-4104-42E8-871E-1120885166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632" y="2124023"/>
            <a:ext cx="2073426" cy="3110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E6549BB-6AF5-468A-8D72-A45EED7452EF}"/>
              </a:ext>
            </a:extLst>
          </p:cNvPr>
          <p:cNvSpPr/>
          <p:nvPr/>
        </p:nvSpPr>
        <p:spPr>
          <a:xfrm>
            <a:off x="228600" y="1193632"/>
            <a:ext cx="8686800" cy="46174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/>
              <a:t>Open </a:t>
            </a:r>
            <a:r>
              <a:rPr lang="en-US" b="1" dirty="0" err="1"/>
              <a:t>A_demo_script.R</a:t>
            </a:r>
            <a:endParaRPr lang="en-US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89F6EE-B762-8542-89CC-77921EF2C4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8066" y="2124710"/>
            <a:ext cx="6320013" cy="1004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45116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03735FF-A12F-5643-AA9B-A8F4AF9E7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2/16/23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1E0EDFB-1B35-8D47-AB14-00C6C249E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build maps.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915BAA-24DF-C044-A20B-2F96BED3A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5E4EEC-75B1-0C44-B2C4-E3E52A248D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6C2DF5-93A9-F247-B6C2-7E75C8D502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1874" y="1121481"/>
            <a:ext cx="5300251" cy="437052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F4CB3FF-2EE4-9E44-8E1A-9FF90F3F3ECA}"/>
              </a:ext>
            </a:extLst>
          </p:cNvPr>
          <p:cNvSpPr txBox="1"/>
          <p:nvPr/>
        </p:nvSpPr>
        <p:spPr>
          <a:xfrm>
            <a:off x="464949" y="5656881"/>
            <a:ext cx="84417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 can do statistics, graphics, machine learning, audio files, visual analysis and even maps!</a:t>
            </a:r>
          </a:p>
        </p:txBody>
      </p:sp>
    </p:spTree>
    <p:extLst>
      <p:ext uri="{BB962C8B-B14F-4D97-AF65-F5344CB8AC3E}">
        <p14:creationId xmlns:p14="http://schemas.microsoft.com/office/powerpoint/2010/main" val="130464605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2/16/23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365126"/>
            <a:ext cx="9144000" cy="591477"/>
          </a:xfrm>
        </p:spPr>
        <p:txBody>
          <a:bodyPr/>
          <a:lstStyle/>
          <a:p>
            <a:r>
              <a:rPr lang="en-US" sz="3200" dirty="0"/>
              <a:t>Housekeeping , Reading &amp; Homework, recommended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21856" y="1104653"/>
            <a:ext cx="850557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Make sure you have R &amp; R Studio Installed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Recommended to install Git locally for “</a:t>
            </a:r>
            <a:r>
              <a:rPr lang="en-US" i="1" dirty="0"/>
              <a:t>git pull</a:t>
            </a:r>
            <a:r>
              <a:rPr lang="en-US" dirty="0"/>
              <a:t>”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Connect your computer to the class repo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Rerun the example scripts in today’s class, making sure you understand conceptually </a:t>
            </a:r>
            <a:r>
              <a:rPr lang="en-US" dirty="0" err="1"/>
              <a:t>whats</a:t>
            </a:r>
            <a:r>
              <a:rPr lang="en-US" dirty="0"/>
              <a:t> happening (you’re not expected to remember exact functions and syntax)</a:t>
            </a:r>
            <a:endParaRPr lang="en-US" b="1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530170" y="3362897"/>
            <a:ext cx="796490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4913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614363" y="1111250"/>
          <a:ext cx="7915275" cy="27736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42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12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111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Start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Item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Introductions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Syllabus Review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Break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Intro to 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 Installation, environment &amp; git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Simple R Scripting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423708"/>
                  </a:ext>
                </a:extLst>
              </a:tr>
            </a:tbl>
          </a:graphicData>
        </a:graphic>
      </p:graphicFrame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9E99B-5349-415A-8E56-8E989211A366}" type="datetime1">
              <a:rPr lang="en-US" smtClean="0"/>
              <a:t>2/16/23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5640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2/16/23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86936" y="220484"/>
            <a:ext cx="7886700" cy="591477"/>
          </a:xfrm>
        </p:spPr>
        <p:txBody>
          <a:bodyPr/>
          <a:lstStyle/>
          <a:p>
            <a:r>
              <a:rPr lang="en-US" dirty="0"/>
              <a:t>Syllabus Review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23" name="Freeform 22"/>
          <p:cNvSpPr/>
          <p:nvPr/>
        </p:nvSpPr>
        <p:spPr>
          <a:xfrm>
            <a:off x="286937" y="1060825"/>
            <a:ext cx="3879950" cy="3185539"/>
          </a:xfrm>
          <a:custGeom>
            <a:avLst/>
            <a:gdLst>
              <a:gd name="connsiteX0" fmla="*/ 0 w 5486400"/>
              <a:gd name="connsiteY0" fmla="*/ 0 h 3490737"/>
              <a:gd name="connsiteX1" fmla="*/ 5486400 w 5486400"/>
              <a:gd name="connsiteY1" fmla="*/ 0 h 3490737"/>
              <a:gd name="connsiteX2" fmla="*/ 5486400 w 5486400"/>
              <a:gd name="connsiteY2" fmla="*/ 3181345 h 3490737"/>
              <a:gd name="connsiteX3" fmla="*/ 5486400 w 5486400"/>
              <a:gd name="connsiteY3" fmla="*/ 3200400 h 3490737"/>
              <a:gd name="connsiteX4" fmla="*/ 5465339 w 5486400"/>
              <a:gd name="connsiteY4" fmla="*/ 3200400 h 3490737"/>
              <a:gd name="connsiteX5" fmla="*/ 5144430 w 5486400"/>
              <a:gd name="connsiteY5" fmla="*/ 3490737 h 3490737"/>
              <a:gd name="connsiteX6" fmla="*/ 4877625 w 5486400"/>
              <a:gd name="connsiteY6" fmla="*/ 3249350 h 3490737"/>
              <a:gd name="connsiteX7" fmla="*/ 4610820 w 5486400"/>
              <a:gd name="connsiteY7" fmla="*/ 3490737 h 3490737"/>
              <a:gd name="connsiteX8" fmla="*/ 4344017 w 5486400"/>
              <a:gd name="connsiteY8" fmla="*/ 3249352 h 3490737"/>
              <a:gd name="connsiteX9" fmla="*/ 4077213 w 5486400"/>
              <a:gd name="connsiteY9" fmla="*/ 3490737 h 3490737"/>
              <a:gd name="connsiteX10" fmla="*/ 3810410 w 5486400"/>
              <a:gd name="connsiteY10" fmla="*/ 3249352 h 3490737"/>
              <a:gd name="connsiteX11" fmla="*/ 3543607 w 5486400"/>
              <a:gd name="connsiteY11" fmla="*/ 3490737 h 3490737"/>
              <a:gd name="connsiteX12" fmla="*/ 3276804 w 5486400"/>
              <a:gd name="connsiteY12" fmla="*/ 3249352 h 3490737"/>
              <a:gd name="connsiteX13" fmla="*/ 3010001 w 5486400"/>
              <a:gd name="connsiteY13" fmla="*/ 3490737 h 3490737"/>
              <a:gd name="connsiteX14" fmla="*/ 2743198 w 5486400"/>
              <a:gd name="connsiteY14" fmla="*/ 3249352 h 3490737"/>
              <a:gd name="connsiteX15" fmla="*/ 2476395 w 5486400"/>
              <a:gd name="connsiteY15" fmla="*/ 3490737 h 3490737"/>
              <a:gd name="connsiteX16" fmla="*/ 2209592 w 5486400"/>
              <a:gd name="connsiteY16" fmla="*/ 3249352 h 3490737"/>
              <a:gd name="connsiteX17" fmla="*/ 1942789 w 5486400"/>
              <a:gd name="connsiteY17" fmla="*/ 3490737 h 3490737"/>
              <a:gd name="connsiteX18" fmla="*/ 1675986 w 5486400"/>
              <a:gd name="connsiteY18" fmla="*/ 3249352 h 3490737"/>
              <a:gd name="connsiteX19" fmla="*/ 1409184 w 5486400"/>
              <a:gd name="connsiteY19" fmla="*/ 3490737 h 3490737"/>
              <a:gd name="connsiteX20" fmla="*/ 1142380 w 5486400"/>
              <a:gd name="connsiteY20" fmla="*/ 3249352 h 3490737"/>
              <a:gd name="connsiteX21" fmla="*/ 875577 w 5486400"/>
              <a:gd name="connsiteY21" fmla="*/ 3490737 h 3490737"/>
              <a:gd name="connsiteX22" fmla="*/ 608774 w 5486400"/>
              <a:gd name="connsiteY22" fmla="*/ 3249352 h 3490737"/>
              <a:gd name="connsiteX23" fmla="*/ 341970 w 5486400"/>
              <a:gd name="connsiteY23" fmla="*/ 3490737 h 3490737"/>
              <a:gd name="connsiteX24" fmla="*/ 21062 w 5486400"/>
              <a:gd name="connsiteY24" fmla="*/ 3200400 h 3490737"/>
              <a:gd name="connsiteX25" fmla="*/ 0 w 5486400"/>
              <a:gd name="connsiteY25" fmla="*/ 3200400 h 3490737"/>
              <a:gd name="connsiteX26" fmla="*/ 0 w 5486400"/>
              <a:gd name="connsiteY26" fmla="*/ 3181345 h 3490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5486400" h="3490737">
                <a:moveTo>
                  <a:pt x="0" y="0"/>
                </a:moveTo>
                <a:lnTo>
                  <a:pt x="5486400" y="0"/>
                </a:lnTo>
                <a:lnTo>
                  <a:pt x="5486400" y="3181345"/>
                </a:lnTo>
                <a:lnTo>
                  <a:pt x="5486400" y="3200400"/>
                </a:lnTo>
                <a:lnTo>
                  <a:pt x="5465339" y="3200400"/>
                </a:lnTo>
                <a:lnTo>
                  <a:pt x="5144430" y="3490737"/>
                </a:lnTo>
                <a:lnTo>
                  <a:pt x="4877625" y="3249350"/>
                </a:lnTo>
                <a:lnTo>
                  <a:pt x="4610820" y="3490737"/>
                </a:lnTo>
                <a:lnTo>
                  <a:pt x="4344017" y="3249352"/>
                </a:lnTo>
                <a:lnTo>
                  <a:pt x="4077213" y="3490737"/>
                </a:lnTo>
                <a:lnTo>
                  <a:pt x="3810410" y="3249352"/>
                </a:lnTo>
                <a:lnTo>
                  <a:pt x="3543607" y="3490737"/>
                </a:lnTo>
                <a:lnTo>
                  <a:pt x="3276804" y="3249352"/>
                </a:lnTo>
                <a:lnTo>
                  <a:pt x="3010001" y="3490737"/>
                </a:lnTo>
                <a:lnTo>
                  <a:pt x="2743198" y="3249352"/>
                </a:lnTo>
                <a:lnTo>
                  <a:pt x="2476395" y="3490737"/>
                </a:lnTo>
                <a:lnTo>
                  <a:pt x="2209592" y="3249352"/>
                </a:lnTo>
                <a:lnTo>
                  <a:pt x="1942789" y="3490737"/>
                </a:lnTo>
                <a:lnTo>
                  <a:pt x="1675986" y="3249352"/>
                </a:lnTo>
                <a:lnTo>
                  <a:pt x="1409184" y="3490737"/>
                </a:lnTo>
                <a:lnTo>
                  <a:pt x="1142380" y="3249352"/>
                </a:lnTo>
                <a:lnTo>
                  <a:pt x="875577" y="3490737"/>
                </a:lnTo>
                <a:lnTo>
                  <a:pt x="608774" y="3249352"/>
                </a:lnTo>
                <a:lnTo>
                  <a:pt x="341970" y="3490737"/>
                </a:lnTo>
                <a:lnTo>
                  <a:pt x="21062" y="3200400"/>
                </a:lnTo>
                <a:lnTo>
                  <a:pt x="0" y="3200400"/>
                </a:lnTo>
                <a:lnTo>
                  <a:pt x="0" y="3181345"/>
                </a:lnTo>
                <a:close/>
              </a:path>
            </a:pathLst>
          </a:cu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 26"/>
          <p:cNvSpPr/>
          <p:nvPr/>
        </p:nvSpPr>
        <p:spPr>
          <a:xfrm>
            <a:off x="286937" y="4350586"/>
            <a:ext cx="3879950" cy="2070871"/>
          </a:xfrm>
          <a:custGeom>
            <a:avLst/>
            <a:gdLst>
              <a:gd name="connsiteX0" fmla="*/ 341971 w 5486401"/>
              <a:gd name="connsiteY0" fmla="*/ 0 h 1471612"/>
              <a:gd name="connsiteX1" fmla="*/ 608775 w 5486401"/>
              <a:gd name="connsiteY1" fmla="*/ 241385 h 1471612"/>
              <a:gd name="connsiteX2" fmla="*/ 875578 w 5486401"/>
              <a:gd name="connsiteY2" fmla="*/ 0 h 1471612"/>
              <a:gd name="connsiteX3" fmla="*/ 1142381 w 5486401"/>
              <a:gd name="connsiteY3" fmla="*/ 241385 h 1471612"/>
              <a:gd name="connsiteX4" fmla="*/ 1409185 w 5486401"/>
              <a:gd name="connsiteY4" fmla="*/ 0 h 1471612"/>
              <a:gd name="connsiteX5" fmla="*/ 1675987 w 5486401"/>
              <a:gd name="connsiteY5" fmla="*/ 241385 h 1471612"/>
              <a:gd name="connsiteX6" fmla="*/ 1942790 w 5486401"/>
              <a:gd name="connsiteY6" fmla="*/ 0 h 1471612"/>
              <a:gd name="connsiteX7" fmla="*/ 2209593 w 5486401"/>
              <a:gd name="connsiteY7" fmla="*/ 241385 h 1471612"/>
              <a:gd name="connsiteX8" fmla="*/ 2476396 w 5486401"/>
              <a:gd name="connsiteY8" fmla="*/ 0 h 1471612"/>
              <a:gd name="connsiteX9" fmla="*/ 2743199 w 5486401"/>
              <a:gd name="connsiteY9" fmla="*/ 241385 h 1471612"/>
              <a:gd name="connsiteX10" fmla="*/ 3010002 w 5486401"/>
              <a:gd name="connsiteY10" fmla="*/ 0 h 1471612"/>
              <a:gd name="connsiteX11" fmla="*/ 3276805 w 5486401"/>
              <a:gd name="connsiteY11" fmla="*/ 241385 h 1471612"/>
              <a:gd name="connsiteX12" fmla="*/ 3543608 w 5486401"/>
              <a:gd name="connsiteY12" fmla="*/ 0 h 1471612"/>
              <a:gd name="connsiteX13" fmla="*/ 3810411 w 5486401"/>
              <a:gd name="connsiteY13" fmla="*/ 241385 h 1471612"/>
              <a:gd name="connsiteX14" fmla="*/ 4077214 w 5486401"/>
              <a:gd name="connsiteY14" fmla="*/ 0 h 1471612"/>
              <a:gd name="connsiteX15" fmla="*/ 4344018 w 5486401"/>
              <a:gd name="connsiteY15" fmla="*/ 241385 h 1471612"/>
              <a:gd name="connsiteX16" fmla="*/ 4610821 w 5486401"/>
              <a:gd name="connsiteY16" fmla="*/ 0 h 1471612"/>
              <a:gd name="connsiteX17" fmla="*/ 4877626 w 5486401"/>
              <a:gd name="connsiteY17" fmla="*/ 241387 h 1471612"/>
              <a:gd name="connsiteX18" fmla="*/ 5144431 w 5486401"/>
              <a:gd name="connsiteY18" fmla="*/ 0 h 1471612"/>
              <a:gd name="connsiteX19" fmla="*/ 5444478 w 5486401"/>
              <a:gd name="connsiteY19" fmla="*/ 271463 h 1471612"/>
              <a:gd name="connsiteX20" fmla="*/ 5486400 w 5486401"/>
              <a:gd name="connsiteY20" fmla="*/ 271463 h 1471612"/>
              <a:gd name="connsiteX21" fmla="*/ 5486400 w 5486401"/>
              <a:gd name="connsiteY21" fmla="*/ 309391 h 1471612"/>
              <a:gd name="connsiteX22" fmla="*/ 5486401 w 5486401"/>
              <a:gd name="connsiteY22" fmla="*/ 309392 h 1471612"/>
              <a:gd name="connsiteX23" fmla="*/ 5486400 w 5486401"/>
              <a:gd name="connsiteY23" fmla="*/ 309392 h 1471612"/>
              <a:gd name="connsiteX24" fmla="*/ 5486400 w 5486401"/>
              <a:gd name="connsiteY24" fmla="*/ 1471612 h 1471612"/>
              <a:gd name="connsiteX25" fmla="*/ 0 w 5486401"/>
              <a:gd name="connsiteY25" fmla="*/ 1471612 h 1471612"/>
              <a:gd name="connsiteX26" fmla="*/ 0 w 5486401"/>
              <a:gd name="connsiteY26" fmla="*/ 271463 h 1471612"/>
              <a:gd name="connsiteX27" fmla="*/ 41924 w 5486401"/>
              <a:gd name="connsiteY27" fmla="*/ 271463 h 1471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5486401" h="1471612">
                <a:moveTo>
                  <a:pt x="341971" y="0"/>
                </a:moveTo>
                <a:lnTo>
                  <a:pt x="608775" y="241385"/>
                </a:lnTo>
                <a:lnTo>
                  <a:pt x="875578" y="0"/>
                </a:lnTo>
                <a:lnTo>
                  <a:pt x="1142381" y="241385"/>
                </a:lnTo>
                <a:lnTo>
                  <a:pt x="1409185" y="0"/>
                </a:lnTo>
                <a:lnTo>
                  <a:pt x="1675987" y="241385"/>
                </a:lnTo>
                <a:lnTo>
                  <a:pt x="1942790" y="0"/>
                </a:lnTo>
                <a:lnTo>
                  <a:pt x="2209593" y="241385"/>
                </a:lnTo>
                <a:lnTo>
                  <a:pt x="2476396" y="0"/>
                </a:lnTo>
                <a:lnTo>
                  <a:pt x="2743199" y="241385"/>
                </a:lnTo>
                <a:lnTo>
                  <a:pt x="3010002" y="0"/>
                </a:lnTo>
                <a:lnTo>
                  <a:pt x="3276805" y="241385"/>
                </a:lnTo>
                <a:lnTo>
                  <a:pt x="3543608" y="0"/>
                </a:lnTo>
                <a:lnTo>
                  <a:pt x="3810411" y="241385"/>
                </a:lnTo>
                <a:lnTo>
                  <a:pt x="4077214" y="0"/>
                </a:lnTo>
                <a:lnTo>
                  <a:pt x="4344018" y="241385"/>
                </a:lnTo>
                <a:lnTo>
                  <a:pt x="4610821" y="0"/>
                </a:lnTo>
                <a:lnTo>
                  <a:pt x="4877626" y="241387"/>
                </a:lnTo>
                <a:lnTo>
                  <a:pt x="5144431" y="0"/>
                </a:lnTo>
                <a:lnTo>
                  <a:pt x="5444478" y="271463"/>
                </a:lnTo>
                <a:lnTo>
                  <a:pt x="5486400" y="271463"/>
                </a:lnTo>
                <a:lnTo>
                  <a:pt x="5486400" y="309391"/>
                </a:lnTo>
                <a:lnTo>
                  <a:pt x="5486401" y="309392"/>
                </a:lnTo>
                <a:lnTo>
                  <a:pt x="5486400" y="309392"/>
                </a:lnTo>
                <a:lnTo>
                  <a:pt x="5486400" y="1471612"/>
                </a:lnTo>
                <a:lnTo>
                  <a:pt x="0" y="1471612"/>
                </a:lnTo>
                <a:lnTo>
                  <a:pt x="0" y="271463"/>
                </a:lnTo>
                <a:lnTo>
                  <a:pt x="41924" y="271463"/>
                </a:lnTo>
                <a:close/>
              </a:path>
            </a:pathLst>
          </a:cu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249B6EF-D2DC-6944-98A6-67FE292DEC7D}"/>
              </a:ext>
            </a:extLst>
          </p:cNvPr>
          <p:cNvSpPr/>
          <p:nvPr/>
        </p:nvSpPr>
        <p:spPr>
          <a:xfrm>
            <a:off x="286936" y="691493"/>
            <a:ext cx="6858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https://github.com/kwartler/Hult_Visualizing-Analyzing-Data-with-R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745E70C-9706-14FE-FC47-61F0EFA716F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5899"/>
          <a:stretch/>
        </p:blipFill>
        <p:spPr>
          <a:xfrm>
            <a:off x="420386" y="1175611"/>
            <a:ext cx="3746500" cy="216194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4401993-DD44-F3EC-FEC0-6C67BC7E172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4682" b="31200"/>
          <a:stretch/>
        </p:blipFill>
        <p:spPr>
          <a:xfrm>
            <a:off x="353662" y="4754879"/>
            <a:ext cx="3746500" cy="1672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2899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2/16/23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Community Learning Expectations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14339" y="1114419"/>
            <a:ext cx="872966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 expect: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dirty="0"/>
              <a:t>Kindness &gt; Cleverness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dirty="0"/>
              <a:t>Active learning &amp; participation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dirty="0"/>
              <a:t>To make adjustments along the way so learning will be engaging &amp; fun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dirty="0"/>
              <a:t>Academic rigor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I do </a:t>
            </a:r>
            <a:r>
              <a:rPr lang="en-US" b="1" u="sng" dirty="0"/>
              <a:t>not</a:t>
            </a:r>
            <a:r>
              <a:rPr lang="en-US" dirty="0"/>
              <a:t> expect: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dirty="0"/>
              <a:t>Expert programmers or production quality coding skills – </a:t>
            </a:r>
            <a:r>
              <a:rPr lang="en-US" i="1" dirty="0"/>
              <a:t>not really a programming course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dirty="0"/>
              <a:t>Significant math skills – </a:t>
            </a:r>
            <a:r>
              <a:rPr lang="en-US" i="1" dirty="0"/>
              <a:t>not a heavy math course</a:t>
            </a:r>
          </a:p>
          <a:p>
            <a:endParaRPr lang="en-US" dirty="0"/>
          </a:p>
          <a:p>
            <a:r>
              <a:rPr lang="en-US" dirty="0"/>
              <a:t>My goal for your learning experience is that the topics are: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b="1" dirty="0"/>
              <a:t>Interesting 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b="1" dirty="0"/>
              <a:t>Applicable</a:t>
            </a:r>
            <a:r>
              <a:rPr lang="en-US" dirty="0"/>
              <a:t> as a professional or future business person &amp; analytics professional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b="1" dirty="0"/>
              <a:t>Perspective building </a:t>
            </a:r>
            <a:r>
              <a:rPr lang="en-US" dirty="0"/>
              <a:t>as a consumer affected by these methods</a:t>
            </a:r>
          </a:p>
        </p:txBody>
      </p:sp>
    </p:spTree>
    <p:extLst>
      <p:ext uri="{BB962C8B-B14F-4D97-AF65-F5344CB8AC3E}">
        <p14:creationId xmlns:p14="http://schemas.microsoft.com/office/powerpoint/2010/main" val="2346516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2/16/23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Community Learning Expectations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14338" y="1114419"/>
            <a:ext cx="4459298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class expects (of the instructor &amp; cohort):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dirty="0"/>
              <a:t>…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dirty="0"/>
              <a:t>…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dirty="0"/>
              <a:t>…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class does not expect: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dirty="0"/>
              <a:t>…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dirty="0"/>
              <a:t>…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dirty="0"/>
              <a:t>…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 The class hopes learning this material will be: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b="1" dirty="0"/>
              <a:t>…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b="1" dirty="0"/>
              <a:t>…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b="1" dirty="0"/>
              <a:t>…</a:t>
            </a:r>
          </a:p>
        </p:txBody>
      </p:sp>
      <p:sp>
        <p:nvSpPr>
          <p:cNvPr id="7" name="Rectangle 6"/>
          <p:cNvSpPr/>
          <p:nvPr/>
        </p:nvSpPr>
        <p:spPr>
          <a:xfrm>
            <a:off x="228600" y="5574323"/>
            <a:ext cx="8686800" cy="7121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Although this is rhetorical, reflect on what you can contribute to make this the BEST course you have ever taken.</a:t>
            </a:r>
          </a:p>
        </p:txBody>
      </p:sp>
    </p:spTree>
    <p:extLst>
      <p:ext uri="{BB962C8B-B14F-4D97-AF65-F5344CB8AC3E}">
        <p14:creationId xmlns:p14="http://schemas.microsoft.com/office/powerpoint/2010/main" val="21773294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2/16/23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motivation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748862" y="5423338"/>
            <a:ext cx="7646276" cy="63063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If you are struggling, ask Prof help, ask for a class lab, request office hours, email or even smoke signals, whatever it takes to succeed.</a:t>
            </a:r>
          </a:p>
        </p:txBody>
      </p:sp>
      <p:pic>
        <p:nvPicPr>
          <p:cNvPr id="7" name="Picture 2" descr="Image result for meme hard wor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8363" y="1494403"/>
            <a:ext cx="2836418" cy="3724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814551" y="1860331"/>
            <a:ext cx="49240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Focus on your learning outcomes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Don’t focus on your grade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You own the level of effort &amp; engagement in your learning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14551" y="3289744"/>
            <a:ext cx="452995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 am focused on your learning outcomes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 don’t care if you need a specific grade to graduate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 take my role seriously mirroring your effort &amp; engagement to support learning</a:t>
            </a:r>
          </a:p>
        </p:txBody>
      </p:sp>
    </p:spTree>
    <p:extLst>
      <p:ext uri="{BB962C8B-B14F-4D97-AF65-F5344CB8AC3E}">
        <p14:creationId xmlns:p14="http://schemas.microsoft.com/office/powerpoint/2010/main" val="6162851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Harvard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1C30"/>
      </a:accent1>
      <a:accent2>
        <a:srgbClr val="8C8179"/>
      </a:accent2>
      <a:accent3>
        <a:srgbClr val="293352"/>
      </a:accent3>
      <a:accent4>
        <a:srgbClr val="8996A0"/>
      </a:accent4>
      <a:accent5>
        <a:srgbClr val="BAC5C6"/>
      </a:accent5>
      <a:accent6>
        <a:srgbClr val="4E84C4"/>
      </a:accent6>
      <a:hlink>
        <a:srgbClr val="52854C"/>
      </a:hlink>
      <a:folHlink>
        <a:srgbClr val="E87D1E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329</TotalTime>
  <Words>2243</Words>
  <Application>Microsoft Macintosh PowerPoint</Application>
  <PresentationFormat>On-screen Show (4:3)</PresentationFormat>
  <Paragraphs>508</Paragraphs>
  <Slides>42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9" baseType="lpstr">
      <vt:lpstr>Arial</vt:lpstr>
      <vt:lpstr>Calibri</vt:lpstr>
      <vt:lpstr>Calibri Light</vt:lpstr>
      <vt:lpstr>Consolas</vt:lpstr>
      <vt:lpstr>Roboto</vt:lpstr>
      <vt:lpstr>Wingdings</vt:lpstr>
      <vt:lpstr>Office Theme</vt:lpstr>
      <vt:lpstr>Viz &amp; Analysis w/R</vt:lpstr>
      <vt:lpstr>Agenda</vt:lpstr>
      <vt:lpstr>Ted Kwartler</vt:lpstr>
      <vt:lpstr>PowerPoint Presentation</vt:lpstr>
      <vt:lpstr>Agenda</vt:lpstr>
      <vt:lpstr>Syllabus Review</vt:lpstr>
      <vt:lpstr>Community Learning Expectations</vt:lpstr>
      <vt:lpstr>Community Learning Expectations</vt:lpstr>
      <vt:lpstr>Some motivation</vt:lpstr>
      <vt:lpstr>Your professor loves memes.</vt:lpstr>
      <vt:lpstr>Agenda</vt:lpstr>
      <vt:lpstr>Intro to R</vt:lpstr>
      <vt:lpstr>What is R?</vt:lpstr>
      <vt:lpstr>What is R Studio?</vt:lpstr>
      <vt:lpstr>What is the relationship between R &amp; R studio?</vt:lpstr>
      <vt:lpstr>R Studio has four main panes</vt:lpstr>
      <vt:lpstr>R: Where is it being used?</vt:lpstr>
      <vt:lpstr>Ok, it’s awesome but… </vt:lpstr>
      <vt:lpstr>A basic R workflow</vt:lpstr>
      <vt:lpstr>R uses functions, libraries &amp; objects</vt:lpstr>
      <vt:lpstr>Another trap!</vt:lpstr>
      <vt:lpstr>The course readme has the packages to install.</vt:lpstr>
      <vt:lpstr>R uses functions, libraries &amp; objects</vt:lpstr>
      <vt:lpstr>What if my file is Excel or ???</vt:lpstr>
      <vt:lpstr>R uses functions, libraries &amp; objects</vt:lpstr>
      <vt:lpstr>R uses functions, libraries &amp; objects</vt:lpstr>
      <vt:lpstr>R uses functions, libraries &amp; objects</vt:lpstr>
      <vt:lpstr>R uses functions, libraries &amp; objects</vt:lpstr>
      <vt:lpstr>Workflow review</vt:lpstr>
      <vt:lpstr>Agenda</vt:lpstr>
      <vt:lpstr>Install R Studio &amp; Git </vt:lpstr>
      <vt:lpstr>R Studio Cloud</vt:lpstr>
      <vt:lpstr>R Studio</vt:lpstr>
      <vt:lpstr>Libraries to install…we cover a lot in this course!</vt:lpstr>
      <vt:lpstr>To get scripts, ppts &amp; data use the class repo</vt:lpstr>
      <vt:lpstr>Saving YOUR copy of files.</vt:lpstr>
      <vt:lpstr>Turning in Files</vt:lpstr>
      <vt:lpstr>Agenda</vt:lpstr>
      <vt:lpstr>Amazon X-Ray: A basic R-Script</vt:lpstr>
      <vt:lpstr>Let’s practice!</vt:lpstr>
      <vt:lpstr>Let’s build maps.</vt:lpstr>
      <vt:lpstr>Housekeeping , Reading &amp; Homework, recommended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Mining for Business Harvard CSCI E-96</dc:title>
  <dc:creator>Edward Kwartler</dc:creator>
  <cp:lastModifiedBy>Kwartler, Edward</cp:lastModifiedBy>
  <cp:revision>23</cp:revision>
  <dcterms:created xsi:type="dcterms:W3CDTF">2020-08-24T01:48:41Z</dcterms:created>
  <dcterms:modified xsi:type="dcterms:W3CDTF">2023-02-16T17:48:10Z</dcterms:modified>
</cp:coreProperties>
</file>